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597" r:id="rId2"/>
    <p:sldId id="739" r:id="rId3"/>
    <p:sldId id="722" r:id="rId4"/>
    <p:sldId id="663" r:id="rId5"/>
    <p:sldId id="658" r:id="rId6"/>
    <p:sldId id="662" r:id="rId7"/>
    <p:sldId id="659" r:id="rId8"/>
    <p:sldId id="660" r:id="rId9"/>
    <p:sldId id="664" r:id="rId10"/>
    <p:sldId id="665" r:id="rId11"/>
    <p:sldId id="726" r:id="rId12"/>
    <p:sldId id="730" r:id="rId13"/>
    <p:sldId id="732" r:id="rId14"/>
    <p:sldId id="657" r:id="rId15"/>
    <p:sldId id="668" r:id="rId16"/>
    <p:sldId id="667" r:id="rId1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66"/>
    <a:srgbClr val="FFCC00"/>
    <a:srgbClr val="FF9933"/>
    <a:srgbClr val="FFFF1D"/>
    <a:srgbClr val="EDFC60"/>
    <a:srgbClr val="FFFF99"/>
    <a:srgbClr val="0000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DC8BE2-7784-413C-B366-08CF611B15E0}" v="1" dt="2023-08-07T19:21:51.5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634" autoAdjust="0"/>
    <p:restoredTop sz="80958" autoAdjust="0"/>
  </p:normalViewPr>
  <p:slideViewPr>
    <p:cSldViewPr snapToGrid="0">
      <p:cViewPr varScale="1">
        <p:scale>
          <a:sx n="110" d="100"/>
          <a:sy n="110" d="100"/>
        </p:scale>
        <p:origin x="1164" y="78"/>
      </p:cViewPr>
      <p:guideLst>
        <p:guide orient="horz" pos="2160"/>
        <p:guide pos="2880"/>
      </p:guideLst>
    </p:cSldViewPr>
  </p:slideViewPr>
  <p:notesTextViewPr>
    <p:cViewPr>
      <p:scale>
        <a:sx n="3" d="2"/>
        <a:sy n="3" d="2"/>
      </p:scale>
      <p:origin x="0" y="0"/>
    </p:cViewPr>
  </p:notesTextViewPr>
  <p:sorterViewPr>
    <p:cViewPr>
      <p:scale>
        <a:sx n="200" d="100"/>
        <a:sy n="200" d="100"/>
      </p:scale>
      <p:origin x="0" y="0"/>
    </p:cViewPr>
  </p:sorterViewPr>
  <p:notesViewPr>
    <p:cSldViewPr snapToGrid="0">
      <p:cViewPr>
        <p:scale>
          <a:sx n="64" d="100"/>
          <a:sy n="64" d="100"/>
        </p:scale>
        <p:origin x="4302" y="76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sey, Sarah Mae CIV USARMY ID-TRAINING (USA)" userId="d98a5f33-9091-4b78-b280-533f39c41b1c" providerId="ADAL" clId="{7BDC8BE2-7784-413C-B366-08CF611B15E0}"/>
    <pc:docChg chg="custSel modSld">
      <pc:chgData name="Kelsey, Sarah Mae CIV USARMY ID-TRAINING (USA)" userId="d98a5f33-9091-4b78-b280-533f39c41b1c" providerId="ADAL" clId="{7BDC8BE2-7784-413C-B366-08CF611B15E0}" dt="2023-08-07T19:22:38.655" v="106" actId="20577"/>
      <pc:docMkLst>
        <pc:docMk/>
      </pc:docMkLst>
      <pc:sldChg chg="modSp mod">
        <pc:chgData name="Kelsey, Sarah Mae CIV USARMY ID-TRAINING (USA)" userId="d98a5f33-9091-4b78-b280-533f39c41b1c" providerId="ADAL" clId="{7BDC8BE2-7784-413C-B366-08CF611B15E0}" dt="2023-08-07T19:19:11.169" v="0" actId="5793"/>
        <pc:sldMkLst>
          <pc:docMk/>
          <pc:sldMk cId="0" sldId="664"/>
        </pc:sldMkLst>
        <pc:spChg chg="mod">
          <ac:chgData name="Kelsey, Sarah Mae CIV USARMY ID-TRAINING (USA)" userId="d98a5f33-9091-4b78-b280-533f39c41b1c" providerId="ADAL" clId="{7BDC8BE2-7784-413C-B366-08CF611B15E0}" dt="2023-08-07T19:19:11.169" v="0" actId="5793"/>
          <ac:spMkLst>
            <pc:docMk/>
            <pc:sldMk cId="0" sldId="664"/>
            <ac:spMk id="4" creationId="{B72D70F8-D44F-086A-830D-18E37E8A50BF}"/>
          </ac:spMkLst>
        </pc:spChg>
      </pc:sldChg>
      <pc:sldChg chg="modSp mod">
        <pc:chgData name="Kelsey, Sarah Mae CIV USARMY ID-TRAINING (USA)" userId="d98a5f33-9091-4b78-b280-533f39c41b1c" providerId="ADAL" clId="{7BDC8BE2-7784-413C-B366-08CF611B15E0}" dt="2023-08-07T19:22:38.655" v="106" actId="20577"/>
        <pc:sldMkLst>
          <pc:docMk/>
          <pc:sldMk cId="0" sldId="668"/>
        </pc:sldMkLst>
        <pc:spChg chg="mod">
          <ac:chgData name="Kelsey, Sarah Mae CIV USARMY ID-TRAINING (USA)" userId="d98a5f33-9091-4b78-b280-533f39c41b1c" providerId="ADAL" clId="{7BDC8BE2-7784-413C-B366-08CF611B15E0}" dt="2023-08-07T19:22:38.655" v="106" actId="20577"/>
          <ac:spMkLst>
            <pc:docMk/>
            <pc:sldMk cId="0" sldId="668"/>
            <ac:spMk id="622594" creationId="{00000000-0000-0000-0000-000000000000}"/>
          </ac:spMkLst>
        </pc:spChg>
      </pc:sldChg>
      <pc:sldChg chg="modSp mod">
        <pc:chgData name="Kelsey, Sarah Mae CIV USARMY ID-TRAINING (USA)" userId="d98a5f33-9091-4b78-b280-533f39c41b1c" providerId="ADAL" clId="{7BDC8BE2-7784-413C-B366-08CF611B15E0}" dt="2023-08-07T19:21:23.187" v="1"/>
        <pc:sldMkLst>
          <pc:docMk/>
          <pc:sldMk cId="2356172225" sldId="732"/>
        </pc:sldMkLst>
        <pc:spChg chg="mod">
          <ac:chgData name="Kelsey, Sarah Mae CIV USARMY ID-TRAINING (USA)" userId="d98a5f33-9091-4b78-b280-533f39c41b1c" providerId="ADAL" clId="{7BDC8BE2-7784-413C-B366-08CF611B15E0}" dt="2023-08-07T19:21:23.187" v="1"/>
          <ac:spMkLst>
            <pc:docMk/>
            <pc:sldMk cId="2356172225" sldId="732"/>
            <ac:spMk id="2" creationId="{1D94343B-B0AD-887F-BBB1-C5EFC91965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3043343" cy="465773"/>
          </a:xfrm>
          <a:prstGeom prst="rect">
            <a:avLst/>
          </a:prstGeom>
        </p:spPr>
        <p:txBody>
          <a:bodyPr vert="horz" lIns="93097" tIns="46555" rIns="93097" bIns="46555"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sz="quarter" idx="1"/>
          </p:nvPr>
        </p:nvSpPr>
        <p:spPr>
          <a:xfrm>
            <a:off x="3978134" y="5"/>
            <a:ext cx="3043343" cy="465773"/>
          </a:xfrm>
          <a:prstGeom prst="rect">
            <a:avLst/>
          </a:prstGeom>
        </p:spPr>
        <p:txBody>
          <a:bodyPr vert="horz" lIns="93097" tIns="46555" rIns="93097" bIns="46555" rtlCol="0"/>
          <a:lstStyle>
            <a:lvl1pPr algn="r" fontAlgn="auto">
              <a:spcBef>
                <a:spcPts val="0"/>
              </a:spcBef>
              <a:spcAft>
                <a:spcPts val="0"/>
              </a:spcAft>
              <a:defRPr sz="1200" smtClean="0">
                <a:latin typeface="+mn-lt"/>
                <a:cs typeface="+mn-cs"/>
              </a:defRPr>
            </a:lvl1pPr>
          </a:lstStyle>
          <a:p>
            <a:pPr>
              <a:defRPr/>
            </a:pPr>
            <a:endParaRPr lang="en-US" dirty="0"/>
          </a:p>
        </p:txBody>
      </p:sp>
      <p:sp>
        <p:nvSpPr>
          <p:cNvPr id="4" name="Footer Placeholder 3"/>
          <p:cNvSpPr>
            <a:spLocks noGrp="1"/>
          </p:cNvSpPr>
          <p:nvPr>
            <p:ph type="ftr" sz="quarter" idx="2"/>
          </p:nvPr>
        </p:nvSpPr>
        <p:spPr>
          <a:xfrm>
            <a:off x="5" y="8841740"/>
            <a:ext cx="3043343" cy="465773"/>
          </a:xfrm>
          <a:prstGeom prst="rect">
            <a:avLst/>
          </a:prstGeom>
        </p:spPr>
        <p:txBody>
          <a:bodyPr vert="horz" lIns="93097" tIns="46555" rIns="93097" bIns="46555" rtlCol="0" anchor="b"/>
          <a:lstStyle>
            <a:lvl1pPr algn="l"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8134" y="8841740"/>
            <a:ext cx="3043343" cy="465773"/>
          </a:xfrm>
          <a:prstGeom prst="rect">
            <a:avLst/>
          </a:prstGeom>
        </p:spPr>
        <p:txBody>
          <a:bodyPr vert="horz" lIns="93097" tIns="46555" rIns="93097" bIns="46555" rtlCol="0" anchor="b"/>
          <a:lstStyle>
            <a:lvl1pPr algn="r" fontAlgn="auto">
              <a:spcBef>
                <a:spcPts val="0"/>
              </a:spcBef>
              <a:spcAft>
                <a:spcPts val="0"/>
              </a:spcAft>
              <a:defRPr sz="1200" smtClean="0">
                <a:latin typeface="+mn-lt"/>
                <a:cs typeface="+mn-cs"/>
              </a:defRPr>
            </a:lvl1pPr>
          </a:lstStyle>
          <a:p>
            <a:pPr>
              <a:defRPr/>
            </a:pPr>
            <a:fld id="{9E6FF198-F0AA-4547-AF9F-857FFD93546C}" type="slidenum">
              <a:rPr lang="en-US"/>
              <a:pPr>
                <a:defRPr/>
              </a:pPr>
              <a:t>‹#›</a:t>
            </a:fld>
            <a:endParaRPr lang="en-US" dirty="0"/>
          </a:p>
        </p:txBody>
      </p:sp>
    </p:spTree>
    <p:extLst>
      <p:ext uri="{BB962C8B-B14F-4D97-AF65-F5344CB8AC3E}">
        <p14:creationId xmlns:p14="http://schemas.microsoft.com/office/powerpoint/2010/main" val="249783862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3043343" cy="465773"/>
          </a:xfrm>
          <a:prstGeom prst="rect">
            <a:avLst/>
          </a:prstGeom>
        </p:spPr>
        <p:txBody>
          <a:bodyPr vert="horz" lIns="91368" tIns="45680" rIns="91368" bIns="4568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8134" y="5"/>
            <a:ext cx="3043343" cy="465773"/>
          </a:xfrm>
          <a:prstGeom prst="rect">
            <a:avLst/>
          </a:prstGeom>
        </p:spPr>
        <p:txBody>
          <a:bodyPr vert="horz" lIns="91368" tIns="45680" rIns="91368" bIns="45680" rtlCol="0"/>
          <a:lstStyle>
            <a:lvl1pPr algn="r" fontAlgn="auto">
              <a:spcBef>
                <a:spcPts val="0"/>
              </a:spcBef>
              <a:spcAft>
                <a:spcPts val="0"/>
              </a:spcAft>
              <a:defRPr sz="1200" smtClean="0">
                <a:latin typeface="+mn-lt"/>
                <a:cs typeface="+mn-cs"/>
              </a:defRPr>
            </a:lvl1pPr>
          </a:lstStyle>
          <a:p>
            <a:pPr>
              <a:defRPr/>
            </a:pPr>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368" tIns="45680" rIns="91368" bIns="45680" rtlCol="0" anchor="ctr"/>
          <a:lstStyle/>
          <a:p>
            <a:pPr lvl="0"/>
            <a:endParaRPr lang="en-US" noProof="0"/>
          </a:p>
        </p:txBody>
      </p:sp>
      <p:sp>
        <p:nvSpPr>
          <p:cNvPr id="5" name="Notes Placeholder 4"/>
          <p:cNvSpPr>
            <a:spLocks noGrp="1"/>
          </p:cNvSpPr>
          <p:nvPr>
            <p:ph type="body" sz="quarter" idx="3"/>
          </p:nvPr>
        </p:nvSpPr>
        <p:spPr>
          <a:xfrm>
            <a:off x="702310" y="4422462"/>
            <a:ext cx="5618480" cy="4188778"/>
          </a:xfrm>
          <a:prstGeom prst="rect">
            <a:avLst/>
          </a:prstGeom>
        </p:spPr>
        <p:txBody>
          <a:bodyPr vert="horz" lIns="91368" tIns="45680" rIns="91368" bIns="4568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5" y="8841740"/>
            <a:ext cx="3043343" cy="465773"/>
          </a:xfrm>
          <a:prstGeom prst="rect">
            <a:avLst/>
          </a:prstGeom>
        </p:spPr>
        <p:txBody>
          <a:bodyPr vert="horz" lIns="91368" tIns="45680" rIns="91368" bIns="4568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8134" y="8841740"/>
            <a:ext cx="3043343" cy="465773"/>
          </a:xfrm>
          <a:prstGeom prst="rect">
            <a:avLst/>
          </a:prstGeom>
        </p:spPr>
        <p:txBody>
          <a:bodyPr vert="horz" lIns="91368" tIns="45680" rIns="91368" bIns="45680" rtlCol="0" anchor="b"/>
          <a:lstStyle>
            <a:lvl1pPr algn="r" fontAlgn="auto">
              <a:spcBef>
                <a:spcPts val="0"/>
              </a:spcBef>
              <a:spcAft>
                <a:spcPts val="0"/>
              </a:spcAft>
              <a:defRPr sz="1200" smtClean="0">
                <a:latin typeface="+mn-lt"/>
                <a:cs typeface="+mn-cs"/>
              </a:defRPr>
            </a:lvl1pPr>
          </a:lstStyle>
          <a:p>
            <a:pPr>
              <a:defRPr/>
            </a:pPr>
            <a:fld id="{09355D5B-E7BE-47FB-98AB-2B6130A5FB47}" type="slidenum">
              <a:rPr lang="en-US"/>
              <a:pPr>
                <a:defRPr/>
              </a:pPr>
              <a:t>‹#›</a:t>
            </a:fld>
            <a:endParaRPr lang="en-US"/>
          </a:p>
        </p:txBody>
      </p:sp>
    </p:spTree>
    <p:extLst>
      <p:ext uri="{BB962C8B-B14F-4D97-AF65-F5344CB8AC3E}">
        <p14:creationId xmlns:p14="http://schemas.microsoft.com/office/powerpoint/2010/main" val="2071790077"/>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a:t>IMCOM HQ Relocation IPR for G3</a:t>
            </a:r>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1</a:t>
            </a:fld>
            <a:endParaRPr lang="en-US"/>
          </a:p>
        </p:txBody>
      </p:sp>
    </p:spTree>
    <p:extLst>
      <p:ext uri="{BB962C8B-B14F-4D97-AF65-F5344CB8AC3E}">
        <p14:creationId xmlns:p14="http://schemas.microsoft.com/office/powerpoint/2010/main" val="261613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AER Assistance</a:t>
            </a:r>
          </a:p>
          <a:p>
            <a:endParaRPr lang="en-US" dirty="0"/>
          </a:p>
          <a:p>
            <a:r>
              <a:rPr lang="en-US" dirty="0" err="1"/>
              <a:t>Bibliotherapy</a:t>
            </a:r>
            <a:endParaRPr lang="en-US" dirty="0"/>
          </a:p>
          <a:p>
            <a:endParaRPr lang="en-US" dirty="0"/>
          </a:p>
          <a:p>
            <a:r>
              <a:rPr lang="en-US" dirty="0"/>
              <a:t>Grief</a:t>
            </a:r>
            <a:r>
              <a:rPr lang="en-US" baseline="0" dirty="0"/>
              <a:t>/Bereavement Counseling resources, Chaplains, MFLCs, Behavioral Health and off post services.</a:t>
            </a:r>
            <a:endParaRPr lang="en-US" dirty="0"/>
          </a:p>
        </p:txBody>
      </p:sp>
      <p:sp>
        <p:nvSpPr>
          <p:cNvPr id="4" name="Date Placeholder 3"/>
          <p:cNvSpPr>
            <a:spLocks noGrp="1"/>
          </p:cNvSpPr>
          <p:nvPr>
            <p:ph type="dt" idx="10"/>
          </p:nvPr>
        </p:nvSpPr>
        <p:spPr/>
        <p:txBody>
          <a:bodyPr/>
          <a:lstStyle/>
          <a:p>
            <a:pPr>
              <a:defRPr/>
            </a:pPr>
            <a:r>
              <a:rPr lang="en-US"/>
              <a:t>IMCOM HQ Relocation IPR for G3</a:t>
            </a:r>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11</a:t>
            </a:fld>
            <a:endParaRPr lang="en-US"/>
          </a:p>
        </p:txBody>
      </p:sp>
    </p:spTree>
    <p:extLst>
      <p:ext uri="{BB962C8B-B14F-4D97-AF65-F5344CB8AC3E}">
        <p14:creationId xmlns:p14="http://schemas.microsoft.com/office/powerpoint/2010/main" val="1247205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AER Assistance</a:t>
            </a:r>
          </a:p>
          <a:p>
            <a:endParaRPr lang="en-US" dirty="0"/>
          </a:p>
          <a:p>
            <a:r>
              <a:rPr lang="en-US" dirty="0" err="1"/>
              <a:t>Bibliotherapy</a:t>
            </a:r>
            <a:endParaRPr lang="en-US" dirty="0"/>
          </a:p>
          <a:p>
            <a:endParaRPr lang="en-US" dirty="0"/>
          </a:p>
          <a:p>
            <a:r>
              <a:rPr lang="en-US" dirty="0"/>
              <a:t>Grief</a:t>
            </a:r>
            <a:r>
              <a:rPr lang="en-US" baseline="0" dirty="0"/>
              <a:t>/Bereavement Counseling resources, Chaplains, MFLCs, Behavioral Health and off post services.</a:t>
            </a:r>
            <a:endParaRPr lang="en-US" dirty="0"/>
          </a:p>
        </p:txBody>
      </p:sp>
      <p:sp>
        <p:nvSpPr>
          <p:cNvPr id="4" name="Date Placeholder 3"/>
          <p:cNvSpPr>
            <a:spLocks noGrp="1"/>
          </p:cNvSpPr>
          <p:nvPr>
            <p:ph type="dt" idx="10"/>
          </p:nvPr>
        </p:nvSpPr>
        <p:spPr/>
        <p:txBody>
          <a:bodyPr/>
          <a:lstStyle/>
          <a:p>
            <a:pPr>
              <a:defRPr/>
            </a:pPr>
            <a:r>
              <a:rPr lang="en-US"/>
              <a:t>IMCOM HQ Relocation IPR for G3</a:t>
            </a:r>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12</a:t>
            </a:fld>
            <a:endParaRPr lang="en-US"/>
          </a:p>
        </p:txBody>
      </p:sp>
    </p:spTree>
    <p:extLst>
      <p:ext uri="{BB962C8B-B14F-4D97-AF65-F5344CB8AC3E}">
        <p14:creationId xmlns:p14="http://schemas.microsoft.com/office/powerpoint/2010/main" val="1023360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AER Assistance</a:t>
            </a:r>
          </a:p>
          <a:p>
            <a:endParaRPr lang="en-US" dirty="0"/>
          </a:p>
          <a:p>
            <a:r>
              <a:rPr lang="en-US" dirty="0" err="1"/>
              <a:t>Bibliotherapy</a:t>
            </a:r>
            <a:endParaRPr lang="en-US" dirty="0"/>
          </a:p>
          <a:p>
            <a:endParaRPr lang="en-US" dirty="0"/>
          </a:p>
          <a:p>
            <a:r>
              <a:rPr lang="en-US" dirty="0"/>
              <a:t>Grief</a:t>
            </a:r>
            <a:r>
              <a:rPr lang="en-US" baseline="0" dirty="0"/>
              <a:t>/Bereavement Counseling resources, Chaplains, MFLCs, Behavioral Health and off post services.</a:t>
            </a:r>
            <a:endParaRPr lang="en-US" dirty="0"/>
          </a:p>
        </p:txBody>
      </p:sp>
      <p:sp>
        <p:nvSpPr>
          <p:cNvPr id="4" name="Date Placeholder 3"/>
          <p:cNvSpPr>
            <a:spLocks noGrp="1"/>
          </p:cNvSpPr>
          <p:nvPr>
            <p:ph type="dt" idx="10"/>
          </p:nvPr>
        </p:nvSpPr>
        <p:spPr/>
        <p:txBody>
          <a:bodyPr/>
          <a:lstStyle/>
          <a:p>
            <a:pPr>
              <a:defRPr/>
            </a:pPr>
            <a:r>
              <a:rPr lang="en-US"/>
              <a:t>IMCOM HQ Relocation IPR for G3</a:t>
            </a:r>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13</a:t>
            </a:fld>
            <a:endParaRPr lang="en-US"/>
          </a:p>
        </p:txBody>
      </p:sp>
    </p:spTree>
    <p:extLst>
      <p:ext uri="{BB962C8B-B14F-4D97-AF65-F5344CB8AC3E}">
        <p14:creationId xmlns:p14="http://schemas.microsoft.com/office/powerpoint/2010/main" val="401741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Good Morning</a:t>
            </a:r>
          </a:p>
          <a:p>
            <a:pPr eaLnBrk="1" hangingPunct="1">
              <a:spcBef>
                <a:spcPct val="0"/>
              </a:spcBef>
            </a:pPr>
            <a:r>
              <a:rPr lang="en-US"/>
              <a:t>I am ______________from the Casualty Assistance Center I am the Training Instructor for the Fort Rucker CAC.</a:t>
            </a:r>
          </a:p>
          <a:p>
            <a:pPr eaLnBrk="1" hangingPunct="1">
              <a:spcBef>
                <a:spcPct val="0"/>
              </a:spcBef>
            </a:pPr>
            <a:r>
              <a:rPr lang="en-US"/>
              <a:t>This morning I will give you a brief overview of the Casualty Notification Process.</a:t>
            </a:r>
          </a:p>
          <a:p>
            <a:pPr eaLnBrk="1" hangingPunct="1">
              <a:spcBef>
                <a:spcPct val="0"/>
              </a:spcBef>
            </a:pPr>
            <a:endParaRPr lang="en-US"/>
          </a:p>
          <a:p>
            <a:pPr eaLnBrk="1" hangingPunct="1">
              <a:spcBef>
                <a:spcPct val="0"/>
              </a:spcBef>
            </a:pPr>
            <a:endParaRPr lang="en-US"/>
          </a:p>
        </p:txBody>
      </p:sp>
      <p:sp>
        <p:nvSpPr>
          <p:cNvPr id="1290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2655F8-F79D-48A1-95EC-3689D1AD8727}" type="slidenum">
              <a:rPr lang="en-US" smtClean="0"/>
              <a:pPr fontAlgn="base">
                <a:spcBef>
                  <a:spcPct val="0"/>
                </a:spcBef>
                <a:spcAft>
                  <a:spcPct val="0"/>
                </a:spcAft>
                <a:defRPr/>
              </a:pPr>
              <a:t>14</a:t>
            </a:fld>
            <a:endParaRPr lang="en-US"/>
          </a:p>
        </p:txBody>
      </p:sp>
    </p:spTree>
    <p:extLst>
      <p:ext uri="{BB962C8B-B14F-4D97-AF65-F5344CB8AC3E}">
        <p14:creationId xmlns:p14="http://schemas.microsoft.com/office/powerpoint/2010/main" val="3423768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C70480-4FE3-43D9-B82C-DC8EA5022384}" type="slidenum">
              <a:rPr lang="en-US" smtClean="0"/>
              <a:pPr fontAlgn="base">
                <a:spcBef>
                  <a:spcPct val="0"/>
                </a:spcBef>
                <a:spcAft>
                  <a:spcPct val="0"/>
                </a:spcAft>
                <a:defRPr/>
              </a:pPr>
              <a:t>15</a:t>
            </a:fld>
            <a:endParaRPr lang="en-US"/>
          </a:p>
        </p:txBody>
      </p:sp>
      <p:sp>
        <p:nvSpPr>
          <p:cNvPr id="179203" name="Rectangle 2"/>
          <p:cNvSpPr>
            <a:spLocks noGrp="1" noRot="1" noChangeAspect="1" noChangeArrowheads="1" noTextEdit="1"/>
          </p:cNvSpPr>
          <p:nvPr>
            <p:ph type="sldImg"/>
          </p:nvPr>
        </p:nvSpPr>
        <p:spPr bwMode="auto">
          <a:xfrm>
            <a:off x="1193800" y="704850"/>
            <a:ext cx="4637088" cy="3478213"/>
          </a:xfrm>
          <a:noFill/>
          <a:ln>
            <a:solidFill>
              <a:srgbClr val="000000"/>
            </a:solidFill>
            <a:miter lim="800000"/>
            <a:headEnd/>
            <a:tailEnd/>
          </a:ln>
        </p:spPr>
      </p:sp>
      <p:sp>
        <p:nvSpPr>
          <p:cNvPr id="179204" name="Rectangle 3"/>
          <p:cNvSpPr>
            <a:spLocks noGrp="1" noChangeArrowheads="1"/>
          </p:cNvSpPr>
          <p:nvPr>
            <p:ph type="body" idx="1"/>
          </p:nvPr>
        </p:nvSpPr>
        <p:spPr bwMode="auto">
          <a:xfrm>
            <a:off x="936413" y="4277985"/>
            <a:ext cx="6086687" cy="4741823"/>
          </a:xfrm>
          <a:noFill/>
        </p:spPr>
        <p:txBody>
          <a:bodyPr wrap="square" numCol="1" anchor="t" anchorCtr="0" compatLnSpc="1">
            <a:prstTxWarp prst="textNoShape">
              <a:avLst/>
            </a:prstTxWarp>
          </a:bodyPr>
          <a:lstStyle/>
          <a:p>
            <a:pPr marL="171669" indent="-171669">
              <a:spcBef>
                <a:spcPct val="0"/>
              </a:spcBef>
            </a:pPr>
            <a:r>
              <a:rPr lang="en-US" sz="1000" dirty="0"/>
              <a:t>	These are the individuals and agencies designated to respond when Soldier injury and death occur. It is important for CARE Teams to have an understanding of these individuals and agencies’ roles in assisting Families of casualties because they are likely to be present when you are at a Family’s home.</a:t>
            </a:r>
            <a:r>
              <a:rPr lang="en-US" sz="1000" i="1" dirty="0">
                <a:solidFill>
                  <a:srgbClr val="FC0842"/>
                </a:solidFill>
              </a:rPr>
              <a:t> </a:t>
            </a:r>
            <a:r>
              <a:rPr lang="en-US" sz="1000" dirty="0"/>
              <a:t>It is also important not to overstep on these individual’s roles</a:t>
            </a:r>
            <a:r>
              <a:rPr lang="en-US" sz="1000" i="1" dirty="0">
                <a:solidFill>
                  <a:srgbClr val="FC0842"/>
                </a:solidFill>
              </a:rPr>
              <a:t>.</a:t>
            </a:r>
          </a:p>
          <a:p>
            <a:pPr marL="171669" indent="-171669">
              <a:spcBef>
                <a:spcPct val="0"/>
              </a:spcBef>
            </a:pPr>
            <a:endParaRPr lang="en-US" sz="1000" dirty="0"/>
          </a:p>
          <a:p>
            <a:pPr marL="171669" indent="-171669">
              <a:spcBef>
                <a:spcPct val="0"/>
              </a:spcBef>
              <a:buFontTx/>
              <a:buChar char="•"/>
            </a:pPr>
            <a:r>
              <a:rPr lang="en-US" sz="1000" b="1" dirty="0"/>
              <a:t>CAO</a:t>
            </a:r>
            <a:r>
              <a:rPr lang="en-US" sz="1000" dirty="0"/>
              <a:t> - The CAO is a Soldier assigned by the CAC to provide support to the Family and aid with personnel-related matters. The CAO calls within 4 hours of official notification (but not between 10 pm and 6 am) to schedule visit with Family. The purpose of the first visit is to identify the Family’s needs and offer solace. In subsequent visits, the CAO offers counsel and support to Families on burial arrangements, benefits, and other personnel matters. The CAO’s role is to serve as ongoing resource for the Family. A CAO is relieved of other duties so that the CAO can assist for as long as is necessary for the Family to complete the transition (or to ensure the Family is receiving benefits and entitlements).</a:t>
            </a:r>
            <a:r>
              <a:rPr lang="en-US" sz="1000" dirty="0">
                <a:solidFill>
                  <a:srgbClr val="FC0842"/>
                </a:solidFill>
              </a:rPr>
              <a:t> </a:t>
            </a:r>
            <a:r>
              <a:rPr lang="en-US" sz="1000" dirty="0"/>
              <a:t>Note: A CAO is sent when a Soldier has died or is missing.</a:t>
            </a:r>
          </a:p>
          <a:p>
            <a:pPr marL="171669" indent="-171669">
              <a:spcBef>
                <a:spcPct val="0"/>
              </a:spcBef>
              <a:buFontTx/>
              <a:buChar char="•"/>
            </a:pPr>
            <a:r>
              <a:rPr lang="en-US" sz="1000" b="1" dirty="0"/>
              <a:t>Chaplain</a:t>
            </a:r>
            <a:r>
              <a:rPr lang="en-US" sz="1000" dirty="0"/>
              <a:t> – The role of a military Chaplain is to accompany CNO when notification made in person. The Chaplain offers pastoral counseling, comfort and solace to Families of both wounded and fallen warriors.</a:t>
            </a:r>
          </a:p>
          <a:p>
            <a:pPr marL="171669" indent="-171669">
              <a:spcBef>
                <a:spcPct val="0"/>
              </a:spcBef>
              <a:buFontTx/>
              <a:buChar char="•"/>
            </a:pPr>
            <a:r>
              <a:rPr lang="en-US" sz="1000" b="1" dirty="0"/>
              <a:t>Unit Commander/RDC</a:t>
            </a:r>
            <a:r>
              <a:rPr lang="en-US" sz="1000" dirty="0"/>
              <a:t> – Leadership are responsible for coordinating support and identifying resources needed by Families and maintaining communication with Family. Leadership also oversee unit memorial service and CARE Teams.</a:t>
            </a:r>
          </a:p>
          <a:p>
            <a:pPr marL="171669" indent="-171669">
              <a:spcBef>
                <a:spcPct val="0"/>
              </a:spcBef>
              <a:buFontTx/>
              <a:buChar char="•"/>
            </a:pPr>
            <a:r>
              <a:rPr lang="en-US" sz="1000" b="1" dirty="0"/>
              <a:t>Public Affairs Officer (PAO) – </a:t>
            </a:r>
            <a:r>
              <a:rPr lang="en-US" sz="1000" dirty="0"/>
              <a:t>A Public Affairs Officer may contact the Family to offer information and guidance on dealing with the media. </a:t>
            </a:r>
            <a:endParaRPr lang="en-US" sz="1000" b="1" dirty="0"/>
          </a:p>
          <a:p>
            <a:pPr marL="171669" indent="-171669">
              <a:spcBef>
                <a:spcPct val="0"/>
              </a:spcBef>
              <a:buFontTx/>
              <a:buChar char="•"/>
            </a:pPr>
            <a:r>
              <a:rPr lang="en-US" sz="1000" b="1" dirty="0"/>
              <a:t>Medical Family Assistance Center (MEDFAC)</a:t>
            </a:r>
            <a:r>
              <a:rPr lang="en-US" sz="1000" dirty="0"/>
              <a:t> - In the event of a mass casualty, a Medical Family Assistance Center (MEDFAC)  may be set up on an </a:t>
            </a:r>
            <a:r>
              <a:rPr lang="en-US" sz="1000" dirty="0" err="1"/>
              <a:t>adhoc</a:t>
            </a:r>
            <a:r>
              <a:rPr lang="en-US" sz="1000" dirty="0"/>
              <a:t> basis when high number of wounded, mass casualty, natural disaster, or terrorist attack. The MEDFAC provides information and support services to Families of Soldiers in military medical facilities. </a:t>
            </a:r>
          </a:p>
          <a:p>
            <a:pPr marL="171669" indent="-171669">
              <a:spcBef>
                <a:spcPct val="0"/>
              </a:spcBef>
              <a:buFontTx/>
              <a:buChar char="•"/>
            </a:pPr>
            <a:r>
              <a:rPr lang="en-US" sz="1000" b="1" dirty="0"/>
              <a:t>Family Assistance Center  (FAC)</a:t>
            </a:r>
            <a:r>
              <a:rPr lang="en-US" sz="1000" dirty="0"/>
              <a:t> -  In times of large scale mobilization, natural disaster, mass casualty, or other situations requiring activation, the FAC provides a base of broad support to the Family.  The FAC becomes a point to coordinate available resources.</a:t>
            </a:r>
          </a:p>
        </p:txBody>
      </p:sp>
    </p:spTree>
    <p:extLst>
      <p:ext uri="{BB962C8B-B14F-4D97-AF65-F5344CB8AC3E}">
        <p14:creationId xmlns:p14="http://schemas.microsoft.com/office/powerpoint/2010/main" val="2872116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16</a:t>
            </a:fld>
            <a:endParaRPr lang="en-US"/>
          </a:p>
        </p:txBody>
      </p:sp>
    </p:spTree>
    <p:extLst>
      <p:ext uri="{BB962C8B-B14F-4D97-AF65-F5344CB8AC3E}">
        <p14:creationId xmlns:p14="http://schemas.microsoft.com/office/powerpoint/2010/main" val="2883540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3</a:t>
            </a:fld>
            <a:endParaRPr lang="en-US"/>
          </a:p>
        </p:txBody>
      </p:sp>
    </p:spTree>
    <p:extLst>
      <p:ext uri="{BB962C8B-B14F-4D97-AF65-F5344CB8AC3E}">
        <p14:creationId xmlns:p14="http://schemas.microsoft.com/office/powerpoint/2010/main" val="2390543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269C8D-8F09-4E51-8680-5FFEF6BCD620}" type="slidenum">
              <a:rPr lang="en-US" smtClean="0"/>
              <a:pPr fontAlgn="base">
                <a:spcBef>
                  <a:spcPct val="0"/>
                </a:spcBef>
                <a:spcAft>
                  <a:spcPct val="0"/>
                </a:spcAft>
                <a:defRPr/>
              </a:pPr>
              <a:t>4</a:t>
            </a:fld>
            <a:endParaRPr lang="en-US"/>
          </a:p>
        </p:txBody>
      </p:sp>
      <p:sp>
        <p:nvSpPr>
          <p:cNvPr id="178179" name="Rectangle 2"/>
          <p:cNvSpPr>
            <a:spLocks noGrp="1" noRot="1" noChangeAspect="1" noChangeArrowheads="1" noTextEdit="1"/>
          </p:cNvSpPr>
          <p:nvPr>
            <p:ph type="sldImg"/>
          </p:nvPr>
        </p:nvSpPr>
        <p:spPr bwMode="auto">
          <a:xfrm>
            <a:off x="1187450" y="698500"/>
            <a:ext cx="4654550" cy="3490913"/>
          </a:xfrm>
          <a:noFill/>
          <a:ln>
            <a:solidFill>
              <a:srgbClr val="000000"/>
            </a:solidFill>
            <a:miter lim="800000"/>
            <a:headEnd/>
            <a:tailEnd/>
          </a:ln>
        </p:spPr>
      </p:sp>
      <p:sp>
        <p:nvSpPr>
          <p:cNvPr id="178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Once a casualty incident is confirmed, the military has the duty of notifying the Family involved. When a Soldier has died, a casualty notification officer visits the primary and secondary next of kin to notify the Family. In the case of an injured Soldier, notification depends on the nature of the Soldier’s injury. Generally for VSI or SI, the rear detachment command or CAC will notify the primary next of kin by telephone. Sometimes, a physician may contact the Family. When it is not a serious injury, the PNOK is notified by telephone if the illness or injury is a result of hostile action.  In these cases, the Soldier generally notifies his/her Family.</a:t>
            </a:r>
          </a:p>
          <a:p>
            <a:pPr eaLnBrk="1" hangingPunct="1">
              <a:spcBef>
                <a:spcPct val="0"/>
              </a:spcBef>
            </a:pPr>
            <a:endParaRPr lang="en-US"/>
          </a:p>
          <a:p>
            <a:pPr eaLnBrk="1" hangingPunct="1">
              <a:spcBef>
                <a:spcPct val="0"/>
              </a:spcBef>
            </a:pPr>
            <a:endParaRPr lang="en-US"/>
          </a:p>
        </p:txBody>
      </p:sp>
    </p:spTree>
    <p:extLst>
      <p:ext uri="{BB962C8B-B14F-4D97-AF65-F5344CB8AC3E}">
        <p14:creationId xmlns:p14="http://schemas.microsoft.com/office/powerpoint/2010/main" val="3880883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Good Morning</a:t>
            </a:r>
          </a:p>
          <a:p>
            <a:pPr eaLnBrk="1" hangingPunct="1">
              <a:spcBef>
                <a:spcPct val="0"/>
              </a:spcBef>
            </a:pPr>
            <a:r>
              <a:rPr lang="en-US"/>
              <a:t>I am ______________from the Casualty Assistance Center I am the Training Instructor for the Fort Rucker CAC.</a:t>
            </a:r>
          </a:p>
          <a:p>
            <a:pPr eaLnBrk="1" hangingPunct="1">
              <a:spcBef>
                <a:spcPct val="0"/>
              </a:spcBef>
            </a:pPr>
            <a:r>
              <a:rPr lang="en-US"/>
              <a:t>This morning I will give you a brief overview of the Casualty Notification Process.</a:t>
            </a:r>
          </a:p>
          <a:p>
            <a:pPr eaLnBrk="1" hangingPunct="1">
              <a:spcBef>
                <a:spcPct val="0"/>
              </a:spcBef>
            </a:pPr>
            <a:endParaRPr lang="en-US"/>
          </a:p>
          <a:p>
            <a:pPr eaLnBrk="1" hangingPunct="1">
              <a:spcBef>
                <a:spcPct val="0"/>
              </a:spcBef>
            </a:pPr>
            <a:endParaRPr lang="en-US"/>
          </a:p>
        </p:txBody>
      </p:sp>
      <p:sp>
        <p:nvSpPr>
          <p:cNvPr id="1290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2655F8-F79D-48A1-95EC-3689D1AD8727}" type="slidenum">
              <a:rPr lang="en-US" smtClean="0"/>
              <a:pPr fontAlgn="base">
                <a:spcBef>
                  <a:spcPct val="0"/>
                </a:spcBef>
                <a:spcAft>
                  <a:spcPct val="0"/>
                </a:spcAft>
                <a:defRPr/>
              </a:pPr>
              <a:t>5</a:t>
            </a:fld>
            <a:endParaRPr lang="en-US"/>
          </a:p>
        </p:txBody>
      </p:sp>
    </p:spTree>
    <p:extLst>
      <p:ext uri="{BB962C8B-B14F-4D97-AF65-F5344CB8AC3E}">
        <p14:creationId xmlns:p14="http://schemas.microsoft.com/office/powerpoint/2010/main" val="1834261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269C8D-8F09-4E51-8680-5FFEF6BCD620}" type="slidenum">
              <a:rPr lang="en-US" smtClean="0"/>
              <a:pPr fontAlgn="base">
                <a:spcBef>
                  <a:spcPct val="0"/>
                </a:spcBef>
                <a:spcAft>
                  <a:spcPct val="0"/>
                </a:spcAft>
                <a:defRPr/>
              </a:pPr>
              <a:t>6</a:t>
            </a:fld>
            <a:endParaRPr lang="en-US"/>
          </a:p>
        </p:txBody>
      </p:sp>
      <p:sp>
        <p:nvSpPr>
          <p:cNvPr id="178179" name="Rectangle 2"/>
          <p:cNvSpPr>
            <a:spLocks noGrp="1" noRot="1" noChangeAspect="1" noChangeArrowheads="1" noTextEdit="1"/>
          </p:cNvSpPr>
          <p:nvPr>
            <p:ph type="sldImg"/>
          </p:nvPr>
        </p:nvSpPr>
        <p:spPr bwMode="auto">
          <a:xfrm>
            <a:off x="1187450" y="698500"/>
            <a:ext cx="4654550" cy="3490913"/>
          </a:xfrm>
          <a:noFill/>
          <a:ln>
            <a:solidFill>
              <a:srgbClr val="000000"/>
            </a:solidFill>
            <a:miter lim="800000"/>
            <a:headEnd/>
            <a:tailEnd/>
          </a:ln>
        </p:spPr>
      </p:sp>
      <p:sp>
        <p:nvSpPr>
          <p:cNvPr id="178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Once a casualty incident is confirmed, the military has the duty of notifying the Family involved. When a Soldier has died, a casualty notification officer visits the primary and secondary next of kin to notify the Family. In the case of an injured Soldier, notification depends on the nature of the Soldier’s injury. Generally for VSI or SI, the rear detachment command or CAC will notify the primary next of kin by telephone. Sometimes, a physician may contact the Family. When it is not a serious injury, the PNOK is notified by telephone if the illness or injury is a result of hostile action.  In these cases, the Soldier generally notifies his/her Family.</a:t>
            </a:r>
          </a:p>
          <a:p>
            <a:pPr eaLnBrk="1" hangingPunct="1">
              <a:spcBef>
                <a:spcPct val="0"/>
              </a:spcBef>
            </a:pPr>
            <a:endParaRPr lang="en-US"/>
          </a:p>
          <a:p>
            <a:pPr eaLnBrk="1" hangingPunct="1">
              <a:spcBef>
                <a:spcPct val="0"/>
              </a:spcBef>
            </a:pPr>
            <a:endParaRPr lang="en-US"/>
          </a:p>
        </p:txBody>
      </p:sp>
    </p:spTree>
    <p:extLst>
      <p:ext uri="{BB962C8B-B14F-4D97-AF65-F5344CB8AC3E}">
        <p14:creationId xmlns:p14="http://schemas.microsoft.com/office/powerpoint/2010/main" val="2853227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09355D5B-E7BE-47FB-98AB-2B6130A5FB47}" type="slidenum">
              <a:rPr lang="en-US" smtClean="0"/>
              <a:pPr>
                <a:defRPr/>
              </a:pPr>
              <a:t>7</a:t>
            </a:fld>
            <a:endParaRPr lang="en-US"/>
          </a:p>
        </p:txBody>
      </p:sp>
    </p:spTree>
    <p:extLst>
      <p:ext uri="{BB962C8B-B14F-4D97-AF65-F5344CB8AC3E}">
        <p14:creationId xmlns:p14="http://schemas.microsoft.com/office/powerpoint/2010/main" val="3819041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0BA739-0683-4BE0-91C1-80CDA941C654}" type="slidenum">
              <a:rPr lang="en-US" smtClean="0"/>
              <a:pPr fontAlgn="base">
                <a:spcBef>
                  <a:spcPct val="0"/>
                </a:spcBef>
                <a:spcAft>
                  <a:spcPct val="0"/>
                </a:spcAft>
                <a:defRPr/>
              </a:pPr>
              <a:t>8</a:t>
            </a:fld>
            <a:endParaRPr lang="en-US"/>
          </a:p>
        </p:txBody>
      </p:sp>
      <p:sp>
        <p:nvSpPr>
          <p:cNvPr id="177155" name="Rectangle 2"/>
          <p:cNvSpPr>
            <a:spLocks noGrp="1" noRot="1" noChangeAspect="1" noChangeArrowheads="1" noTextEdit="1"/>
          </p:cNvSpPr>
          <p:nvPr>
            <p:ph type="sldImg"/>
          </p:nvPr>
        </p:nvSpPr>
        <p:spPr bwMode="auto">
          <a:xfrm>
            <a:off x="1187450" y="698500"/>
            <a:ext cx="4654550" cy="3490913"/>
          </a:xfrm>
          <a:noFill/>
          <a:ln>
            <a:solidFill>
              <a:srgbClr val="000000"/>
            </a:solidFill>
            <a:miter lim="800000"/>
            <a:headEnd/>
            <a:tailEnd/>
          </a:ln>
        </p:spPr>
      </p:sp>
      <p:sp>
        <p:nvSpPr>
          <p:cNvPr id="177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Before we can discuss what CARE Teams do, it is important to have some basic knowledge about casualties and casualty procedures.</a:t>
            </a:r>
          </a:p>
          <a:p>
            <a:pPr eaLnBrk="1" hangingPunct="1">
              <a:spcBef>
                <a:spcPct val="0"/>
              </a:spcBef>
            </a:pPr>
            <a:r>
              <a:rPr lang="en-US" dirty="0"/>
              <a:t>According to Army Regulation 600-8-1, a casualty is any person lost to the organization by reason of having been declared beleaguered, besieged, captured, dead, diseased, detained, Duty Status Whereabouts Unknown, injured, ill, interned, missing, missing in action or wounded. Battalion commanders may activate Family CARE Teams to assist a Family when a Soldier is critically wounded or killed. </a:t>
            </a:r>
          </a:p>
          <a:p>
            <a:pPr eaLnBrk="1" hangingPunct="1">
              <a:spcBef>
                <a:spcPct val="0"/>
              </a:spcBef>
            </a:pPr>
            <a:endParaRPr lang="en-US" dirty="0">
              <a:solidFill>
                <a:srgbClr val="D70335"/>
              </a:solidFill>
            </a:endParaRPr>
          </a:p>
          <a:p>
            <a:pPr eaLnBrk="1" hangingPunct="1">
              <a:spcBef>
                <a:spcPct val="0"/>
              </a:spcBef>
            </a:pPr>
            <a:r>
              <a:rPr lang="en-US" i="1" dirty="0">
                <a:solidFill>
                  <a:srgbClr val="D70335"/>
                </a:solidFill>
              </a:rPr>
              <a:t>(Some additional points of explanation to make:)</a:t>
            </a:r>
          </a:p>
          <a:p>
            <a:pPr eaLnBrk="1" hangingPunct="1">
              <a:spcBef>
                <a:spcPct val="0"/>
              </a:spcBef>
              <a:buFontTx/>
              <a:buChar char="•"/>
            </a:pPr>
            <a:r>
              <a:rPr lang="en-US" b="1" dirty="0"/>
              <a:t> Very seriously injured or ill</a:t>
            </a:r>
            <a:r>
              <a:rPr lang="en-US" dirty="0"/>
              <a:t> (VSI) – severe illness or injury that life is  endangered</a:t>
            </a:r>
          </a:p>
          <a:p>
            <a:pPr eaLnBrk="1" hangingPunct="1">
              <a:spcBef>
                <a:spcPct val="0"/>
              </a:spcBef>
              <a:buFontTx/>
              <a:buChar char="•"/>
            </a:pPr>
            <a:r>
              <a:rPr lang="en-US" b="1" dirty="0"/>
              <a:t> Seriously injured or ill</a:t>
            </a:r>
            <a:r>
              <a:rPr lang="en-US" dirty="0"/>
              <a:t> (SI) – severe illness or injury, but life is not endangered</a:t>
            </a:r>
          </a:p>
          <a:p>
            <a:pPr eaLnBrk="1" hangingPunct="1">
              <a:spcBef>
                <a:spcPct val="0"/>
              </a:spcBef>
              <a:buFontTx/>
              <a:buChar char="•"/>
            </a:pPr>
            <a:r>
              <a:rPr lang="en-US" b="1" dirty="0"/>
              <a:t> Not seriously injured</a:t>
            </a:r>
            <a:r>
              <a:rPr lang="en-US" dirty="0"/>
              <a:t> (NSI) – illness or injury may or may not require hospitalization, and Soldier can communicate with Family.</a:t>
            </a:r>
          </a:p>
        </p:txBody>
      </p:sp>
    </p:spTree>
    <p:extLst>
      <p:ext uri="{BB962C8B-B14F-4D97-AF65-F5344CB8AC3E}">
        <p14:creationId xmlns:p14="http://schemas.microsoft.com/office/powerpoint/2010/main" val="3067964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C70480-4FE3-43D9-B82C-DC8EA5022384}" type="slidenum">
              <a:rPr lang="en-US" smtClean="0"/>
              <a:pPr fontAlgn="base">
                <a:spcBef>
                  <a:spcPct val="0"/>
                </a:spcBef>
                <a:spcAft>
                  <a:spcPct val="0"/>
                </a:spcAft>
                <a:defRPr/>
              </a:pPr>
              <a:t>9</a:t>
            </a:fld>
            <a:endParaRPr lang="en-US"/>
          </a:p>
        </p:txBody>
      </p:sp>
      <p:sp>
        <p:nvSpPr>
          <p:cNvPr id="179203" name="Rectangle 2"/>
          <p:cNvSpPr>
            <a:spLocks noGrp="1" noRot="1" noChangeAspect="1" noChangeArrowheads="1" noTextEdit="1"/>
          </p:cNvSpPr>
          <p:nvPr>
            <p:ph type="sldImg"/>
          </p:nvPr>
        </p:nvSpPr>
        <p:spPr bwMode="auto">
          <a:xfrm>
            <a:off x="1193800" y="704850"/>
            <a:ext cx="4637088" cy="3478213"/>
          </a:xfrm>
          <a:noFill/>
          <a:ln>
            <a:solidFill>
              <a:srgbClr val="000000"/>
            </a:solidFill>
            <a:miter lim="800000"/>
            <a:headEnd/>
            <a:tailEnd/>
          </a:ln>
        </p:spPr>
      </p:sp>
      <p:sp>
        <p:nvSpPr>
          <p:cNvPr id="179204" name="Rectangle 3"/>
          <p:cNvSpPr>
            <a:spLocks noGrp="1" noChangeArrowheads="1"/>
          </p:cNvSpPr>
          <p:nvPr>
            <p:ph type="body" idx="1"/>
          </p:nvPr>
        </p:nvSpPr>
        <p:spPr bwMode="auto">
          <a:xfrm>
            <a:off x="936413" y="4277985"/>
            <a:ext cx="6086687" cy="4741823"/>
          </a:xfrm>
          <a:noFill/>
        </p:spPr>
        <p:txBody>
          <a:bodyPr wrap="square" numCol="1" anchor="t" anchorCtr="0" compatLnSpc="1">
            <a:prstTxWarp prst="textNoShape">
              <a:avLst/>
            </a:prstTxWarp>
          </a:bodyPr>
          <a:lstStyle/>
          <a:p>
            <a:pPr marL="171669" indent="-171669">
              <a:spcBef>
                <a:spcPct val="0"/>
              </a:spcBef>
            </a:pPr>
            <a:r>
              <a:rPr lang="en-US" sz="1000" dirty="0"/>
              <a:t>	These are the individuals and agencies designated to respond when Soldier injury and death occur. It is important for CARE Teams to have an understanding of these individuals and agencies’ roles in assisting Families of casualties because they are likely to be present when you are at a Family’s home.</a:t>
            </a:r>
            <a:r>
              <a:rPr lang="en-US" sz="1000" i="1" dirty="0">
                <a:solidFill>
                  <a:srgbClr val="FC0842"/>
                </a:solidFill>
              </a:rPr>
              <a:t> </a:t>
            </a:r>
            <a:r>
              <a:rPr lang="en-US" sz="1000" dirty="0"/>
              <a:t>It is also important not to overstep on these individual’s roles</a:t>
            </a:r>
            <a:r>
              <a:rPr lang="en-US" sz="1000" i="1" dirty="0">
                <a:solidFill>
                  <a:srgbClr val="FC0842"/>
                </a:solidFill>
              </a:rPr>
              <a:t>.</a:t>
            </a:r>
          </a:p>
          <a:p>
            <a:pPr marL="171669" indent="-171669">
              <a:spcBef>
                <a:spcPct val="0"/>
              </a:spcBef>
            </a:pPr>
            <a:endParaRPr lang="en-US" sz="1000" dirty="0"/>
          </a:p>
          <a:p>
            <a:pPr marL="171669" indent="-171669">
              <a:spcBef>
                <a:spcPct val="0"/>
              </a:spcBef>
              <a:buFontTx/>
              <a:buChar char="•"/>
            </a:pPr>
            <a:r>
              <a:rPr lang="en-US" sz="1000" b="1" dirty="0"/>
              <a:t>CAO</a:t>
            </a:r>
            <a:r>
              <a:rPr lang="en-US" sz="1000" dirty="0"/>
              <a:t> - The CAO is a Soldier assigned by the CAC to provide support to the Family and aid with personnel-related matters. The CAO calls within 4 hours of official notification (but not between 10 pm and 6 am) to schedule visit with Family. The purpose of the first visit is to identify the Family’s needs and offer solace. In subsequent visits, the CAO offers counsel and support to Families on burial arrangements, benefits, and other personnel matters. The CAO’s role is to serve as ongoing resource for the Family. A CAO is relieved of other duties so that the CAO can assist for as long as is necessary for the Family to complete the transition (or to ensure the Family is receiving benefits and entitlements).</a:t>
            </a:r>
            <a:r>
              <a:rPr lang="en-US" sz="1000" dirty="0">
                <a:solidFill>
                  <a:srgbClr val="FC0842"/>
                </a:solidFill>
              </a:rPr>
              <a:t> </a:t>
            </a:r>
            <a:r>
              <a:rPr lang="en-US" sz="1000" dirty="0"/>
              <a:t>Note: A CAO is sent when a Soldier has died or is missing.</a:t>
            </a:r>
          </a:p>
          <a:p>
            <a:pPr marL="171669" indent="-171669">
              <a:spcBef>
                <a:spcPct val="0"/>
              </a:spcBef>
              <a:buFontTx/>
              <a:buChar char="•"/>
            </a:pPr>
            <a:r>
              <a:rPr lang="en-US" sz="1000" b="1" dirty="0"/>
              <a:t>Chaplain</a:t>
            </a:r>
            <a:r>
              <a:rPr lang="en-US" sz="1000" dirty="0"/>
              <a:t> – The role of a military Chaplain is to accompany CNO when notification made in person. The Chaplain offers pastoral counseling, comfort and solace to Families of both wounded and fallen warriors.</a:t>
            </a:r>
          </a:p>
          <a:p>
            <a:pPr marL="171669" indent="-171669">
              <a:spcBef>
                <a:spcPct val="0"/>
              </a:spcBef>
              <a:buFontTx/>
              <a:buChar char="•"/>
            </a:pPr>
            <a:r>
              <a:rPr lang="en-US" sz="1000" b="1" dirty="0"/>
              <a:t>Unit Commander/RDC</a:t>
            </a:r>
            <a:r>
              <a:rPr lang="en-US" sz="1000" dirty="0"/>
              <a:t> – Leadership are responsible for coordinating support and identifying resources needed by Families and maintaining communication with Family. Leadership also oversee unit memorial service and CARE Teams.</a:t>
            </a:r>
          </a:p>
          <a:p>
            <a:pPr marL="171669" indent="-171669">
              <a:spcBef>
                <a:spcPct val="0"/>
              </a:spcBef>
              <a:buFontTx/>
              <a:buChar char="•"/>
            </a:pPr>
            <a:r>
              <a:rPr lang="en-US" sz="1000" b="1" dirty="0"/>
              <a:t>Public Affairs Officer (PAO) – </a:t>
            </a:r>
            <a:r>
              <a:rPr lang="en-US" sz="1000" dirty="0"/>
              <a:t>A Public Affairs Officer may contact the Family to offer information and guidance on dealing with the media. </a:t>
            </a:r>
            <a:endParaRPr lang="en-US" sz="1000" b="1" dirty="0"/>
          </a:p>
          <a:p>
            <a:pPr marL="171669" indent="-171669">
              <a:spcBef>
                <a:spcPct val="0"/>
              </a:spcBef>
              <a:buFontTx/>
              <a:buChar char="•"/>
            </a:pPr>
            <a:r>
              <a:rPr lang="en-US" sz="1000" b="1" dirty="0"/>
              <a:t>Medical Family Assistance Center (MEDFAC)</a:t>
            </a:r>
            <a:r>
              <a:rPr lang="en-US" sz="1000" dirty="0"/>
              <a:t> - In the event of a mass casualty, a Medical Family Assistance Center (MEDFAC)  may be set up on an </a:t>
            </a:r>
            <a:r>
              <a:rPr lang="en-US" sz="1000" dirty="0" err="1"/>
              <a:t>adhoc</a:t>
            </a:r>
            <a:r>
              <a:rPr lang="en-US" sz="1000" dirty="0"/>
              <a:t> basis when high number of wounded, mass casualty, natural disaster, or terrorist attack. The MEDFAC provides information and support services to Families of Soldiers in military medical facilities. </a:t>
            </a:r>
          </a:p>
          <a:p>
            <a:pPr marL="171669" indent="-171669">
              <a:spcBef>
                <a:spcPct val="0"/>
              </a:spcBef>
              <a:buFontTx/>
              <a:buChar char="•"/>
            </a:pPr>
            <a:r>
              <a:rPr lang="en-US" sz="1000" b="1" dirty="0"/>
              <a:t>Family Assistance Center  (FAC)</a:t>
            </a:r>
            <a:r>
              <a:rPr lang="en-US" sz="1000" dirty="0"/>
              <a:t> -  In times of large scale mobilization, natural disaster, mass casualty, or other situations requiring activation, the FAC provides a base of broad support to the Family.  The FAC becomes a point to coordinate available resources.</a:t>
            </a:r>
          </a:p>
        </p:txBody>
      </p:sp>
    </p:spTree>
    <p:extLst>
      <p:ext uri="{BB962C8B-B14F-4D97-AF65-F5344CB8AC3E}">
        <p14:creationId xmlns:p14="http://schemas.microsoft.com/office/powerpoint/2010/main" val="1760340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C70480-4FE3-43D9-B82C-DC8EA5022384}" type="slidenum">
              <a:rPr lang="en-US" smtClean="0"/>
              <a:pPr fontAlgn="base">
                <a:spcBef>
                  <a:spcPct val="0"/>
                </a:spcBef>
                <a:spcAft>
                  <a:spcPct val="0"/>
                </a:spcAft>
                <a:defRPr/>
              </a:pPr>
              <a:t>10</a:t>
            </a:fld>
            <a:endParaRPr lang="en-US"/>
          </a:p>
        </p:txBody>
      </p:sp>
      <p:sp>
        <p:nvSpPr>
          <p:cNvPr id="179203" name="Rectangle 2"/>
          <p:cNvSpPr>
            <a:spLocks noGrp="1" noRot="1" noChangeAspect="1" noChangeArrowheads="1" noTextEdit="1"/>
          </p:cNvSpPr>
          <p:nvPr>
            <p:ph type="sldImg"/>
          </p:nvPr>
        </p:nvSpPr>
        <p:spPr bwMode="auto">
          <a:xfrm>
            <a:off x="1193800" y="704850"/>
            <a:ext cx="4637088" cy="3478213"/>
          </a:xfrm>
          <a:noFill/>
          <a:ln>
            <a:solidFill>
              <a:srgbClr val="000000"/>
            </a:solidFill>
            <a:miter lim="800000"/>
            <a:headEnd/>
            <a:tailEnd/>
          </a:ln>
        </p:spPr>
      </p:sp>
      <p:sp>
        <p:nvSpPr>
          <p:cNvPr id="179204" name="Rectangle 3"/>
          <p:cNvSpPr>
            <a:spLocks noGrp="1" noChangeArrowheads="1"/>
          </p:cNvSpPr>
          <p:nvPr>
            <p:ph type="body" idx="1"/>
          </p:nvPr>
        </p:nvSpPr>
        <p:spPr bwMode="auto">
          <a:xfrm>
            <a:off x="936413" y="4277985"/>
            <a:ext cx="6086687" cy="4741823"/>
          </a:xfrm>
          <a:noFill/>
        </p:spPr>
        <p:txBody>
          <a:bodyPr wrap="square" numCol="1" anchor="t" anchorCtr="0" compatLnSpc="1">
            <a:prstTxWarp prst="textNoShape">
              <a:avLst/>
            </a:prstTxWarp>
          </a:bodyPr>
          <a:lstStyle/>
          <a:p>
            <a:pPr marL="171669" indent="-171669">
              <a:spcBef>
                <a:spcPct val="0"/>
              </a:spcBef>
            </a:pPr>
            <a:r>
              <a:rPr lang="en-US" sz="1000" dirty="0"/>
              <a:t>	These are the individuals and agencies designated to respond when Soldier injury and death occur. It is important for CARE Teams to have an understanding of these individuals and agencies’ roles in assisting Families of casualties because they are likely to be present when you are at a Family’s home.</a:t>
            </a:r>
            <a:r>
              <a:rPr lang="en-US" sz="1000" i="1" dirty="0">
                <a:solidFill>
                  <a:srgbClr val="FC0842"/>
                </a:solidFill>
              </a:rPr>
              <a:t> </a:t>
            </a:r>
            <a:r>
              <a:rPr lang="en-US" sz="1000" dirty="0"/>
              <a:t>It is also important not to overstep on these individual’s roles</a:t>
            </a:r>
            <a:r>
              <a:rPr lang="en-US" sz="1000" i="1" dirty="0">
                <a:solidFill>
                  <a:srgbClr val="FC0842"/>
                </a:solidFill>
              </a:rPr>
              <a:t>.</a:t>
            </a:r>
          </a:p>
          <a:p>
            <a:pPr marL="171669" indent="-171669">
              <a:spcBef>
                <a:spcPct val="0"/>
              </a:spcBef>
            </a:pPr>
            <a:endParaRPr lang="en-US" sz="1000" dirty="0"/>
          </a:p>
          <a:p>
            <a:pPr marL="171669" indent="-171669">
              <a:spcBef>
                <a:spcPct val="0"/>
              </a:spcBef>
              <a:buFontTx/>
              <a:buChar char="•"/>
            </a:pPr>
            <a:r>
              <a:rPr lang="en-US" sz="1000" b="1" dirty="0"/>
              <a:t>CAO</a:t>
            </a:r>
            <a:r>
              <a:rPr lang="en-US" sz="1000" dirty="0"/>
              <a:t> - The CAO is a Soldier assigned by the CAC to provide support to the Family and aid with personnel-related matters. The CAO calls within 4 hours of official notification (but not between 10 pm and 6 am) to schedule visit with Family. The purpose of the first visit is to identify the Family’s needs and offer solace. In subsequent visits, the CAO offers counsel and support to Families on burial arrangements, benefits, and other personnel matters. The CAO’s role is to serve as ongoing resource for the Family. A CAO is relieved of other duties so that the CAO can assist for as long as is necessary for the Family to complete the transition (or to ensure the Family is receiving benefits and entitlements).</a:t>
            </a:r>
            <a:r>
              <a:rPr lang="en-US" sz="1000" dirty="0">
                <a:solidFill>
                  <a:srgbClr val="FC0842"/>
                </a:solidFill>
              </a:rPr>
              <a:t> </a:t>
            </a:r>
            <a:r>
              <a:rPr lang="en-US" sz="1000" dirty="0"/>
              <a:t>Note: A CAO is sent when a Soldier has died or is missing.</a:t>
            </a:r>
          </a:p>
          <a:p>
            <a:pPr marL="171669" indent="-171669">
              <a:spcBef>
                <a:spcPct val="0"/>
              </a:spcBef>
              <a:buFontTx/>
              <a:buChar char="•"/>
            </a:pPr>
            <a:r>
              <a:rPr lang="en-US" sz="1000" b="1" dirty="0"/>
              <a:t>Chaplain</a:t>
            </a:r>
            <a:r>
              <a:rPr lang="en-US" sz="1000" dirty="0"/>
              <a:t> – The role of a military Chaplain is to accompany CNO when notification made in person. The Chaplain offers pastoral counseling, comfort and solace to Families of both wounded and fallen warriors.</a:t>
            </a:r>
          </a:p>
          <a:p>
            <a:pPr marL="171669" indent="-171669">
              <a:spcBef>
                <a:spcPct val="0"/>
              </a:spcBef>
              <a:buFontTx/>
              <a:buChar char="•"/>
            </a:pPr>
            <a:r>
              <a:rPr lang="en-US" sz="1000" b="1" dirty="0"/>
              <a:t>Unit Commander/RDC</a:t>
            </a:r>
            <a:r>
              <a:rPr lang="en-US" sz="1000" dirty="0"/>
              <a:t> – Leadership are responsible for coordinating support and identifying resources needed by Families and maintaining communication with Family. Leadership also oversee unit memorial service and CARE Teams.</a:t>
            </a:r>
          </a:p>
          <a:p>
            <a:pPr marL="171669" indent="-171669">
              <a:spcBef>
                <a:spcPct val="0"/>
              </a:spcBef>
              <a:buFontTx/>
              <a:buChar char="•"/>
            </a:pPr>
            <a:r>
              <a:rPr lang="en-US" sz="1000" b="1" dirty="0"/>
              <a:t>Public Affairs Officer (PAO) – </a:t>
            </a:r>
            <a:r>
              <a:rPr lang="en-US" sz="1000" dirty="0"/>
              <a:t>A Public Affairs Officer may contact the Family to offer information and guidance on dealing with the media. </a:t>
            </a:r>
            <a:endParaRPr lang="en-US" sz="1000" b="1" dirty="0"/>
          </a:p>
          <a:p>
            <a:pPr marL="171669" indent="-171669">
              <a:spcBef>
                <a:spcPct val="0"/>
              </a:spcBef>
              <a:buFontTx/>
              <a:buChar char="•"/>
            </a:pPr>
            <a:r>
              <a:rPr lang="en-US" sz="1000" b="1" dirty="0"/>
              <a:t>Medical Family Assistance Center (MEDFAC)</a:t>
            </a:r>
            <a:r>
              <a:rPr lang="en-US" sz="1000" dirty="0"/>
              <a:t> - In the event of a mass casualty, a Medical Family Assistance Center (MEDFAC)  may be set up on an </a:t>
            </a:r>
            <a:r>
              <a:rPr lang="en-US" sz="1000" dirty="0" err="1"/>
              <a:t>adhoc</a:t>
            </a:r>
            <a:r>
              <a:rPr lang="en-US" sz="1000" dirty="0"/>
              <a:t> basis when high number of wounded, mass casualty, natural disaster, or terrorist attack. The MEDFAC provides information and support services to Families of Soldiers in military medical facilities. </a:t>
            </a:r>
          </a:p>
          <a:p>
            <a:pPr marL="171669" indent="-171669">
              <a:spcBef>
                <a:spcPct val="0"/>
              </a:spcBef>
              <a:buFontTx/>
              <a:buChar char="•"/>
            </a:pPr>
            <a:r>
              <a:rPr lang="en-US" sz="1000" b="1" dirty="0"/>
              <a:t>Family Assistance Center  (FAC)</a:t>
            </a:r>
            <a:r>
              <a:rPr lang="en-US" sz="1000" dirty="0"/>
              <a:t> -  In times of large scale mobilization, natural disaster, mass casualty, or other situations requiring activation, the FAC provides a base of broad support to the Family.  The FAC becomes a point to coordinate available resources.</a:t>
            </a:r>
          </a:p>
        </p:txBody>
      </p:sp>
    </p:spTree>
    <p:extLst>
      <p:ext uri="{BB962C8B-B14F-4D97-AF65-F5344CB8AC3E}">
        <p14:creationId xmlns:p14="http://schemas.microsoft.com/office/powerpoint/2010/main" val="34030885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4.wmf"/><Relationship Id="rId4"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Title Slide">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0899"/>
            <a:ext cx="7772400" cy="2926080"/>
          </a:xfrm>
          <a:prstGeom prst="rect">
            <a:avLst/>
          </a:prstGeom>
        </p:spPr>
        <p:txBody>
          <a:bodyPr/>
          <a:lstStyle>
            <a:lvl1pPr>
              <a:defRPr sz="4000"/>
            </a:lvl1pPr>
          </a:lstStyle>
          <a:p>
            <a:r>
              <a:rPr lang="en-US"/>
              <a:t>Click to edit Master title style</a:t>
            </a:r>
          </a:p>
        </p:txBody>
      </p:sp>
      <p:grpSp>
        <p:nvGrpSpPr>
          <p:cNvPr id="8" name="Group 10"/>
          <p:cNvGrpSpPr>
            <a:grpSpLocks/>
          </p:cNvGrpSpPr>
          <p:nvPr userDrawn="1"/>
        </p:nvGrpSpPr>
        <p:grpSpPr bwMode="auto">
          <a:xfrm>
            <a:off x="1108075" y="694944"/>
            <a:ext cx="6390005" cy="143256"/>
            <a:chOff x="1143000" y="914400"/>
            <a:chExt cx="6858000" cy="108099"/>
          </a:xfrm>
          <a:effectLst>
            <a:outerShdw blurRad="50800" dist="38100" dir="2700000" algn="tl" rotWithShape="0">
              <a:prstClr val="black">
                <a:alpha val="40000"/>
              </a:prstClr>
            </a:outerShdw>
          </a:effectLst>
        </p:grpSpPr>
        <p:cxnSp>
          <p:nvCxnSpPr>
            <p:cNvPr id="9" name="Straight Connector 8"/>
            <p:cNvCxnSpPr/>
            <p:nvPr/>
          </p:nvCxnSpPr>
          <p:spPr>
            <a:xfrm>
              <a:off x="1143000" y="914400"/>
              <a:ext cx="6858000" cy="0"/>
            </a:xfrm>
            <a:prstGeom prst="line">
              <a:avLst/>
            </a:prstGeom>
            <a:ln w="76200">
              <a:solidFill>
                <a:srgbClr val="FFC000"/>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43000" y="1022499"/>
              <a:ext cx="6858000" cy="0"/>
            </a:xfrm>
            <a:prstGeom prst="line">
              <a:avLst/>
            </a:prstGeom>
            <a:ln w="76200">
              <a:solidFill>
                <a:schemeClr val="tx1"/>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grpSp>
      <p:grpSp>
        <p:nvGrpSpPr>
          <p:cNvPr id="12" name="Group 11"/>
          <p:cNvGrpSpPr/>
          <p:nvPr userDrawn="1"/>
        </p:nvGrpSpPr>
        <p:grpSpPr>
          <a:xfrm>
            <a:off x="215536" y="219933"/>
            <a:ext cx="686995" cy="844369"/>
            <a:chOff x="215536" y="219933"/>
            <a:chExt cx="686995" cy="844369"/>
          </a:xfrm>
          <a:effectLst>
            <a:outerShdw blurRad="127000" dist="76200" dir="2700000" sx="101000" sy="101000" algn="ctr" rotWithShape="0">
              <a:srgbClr val="000000">
                <a:alpha val="40000"/>
              </a:srgbClr>
            </a:outerShdw>
          </a:effectLst>
        </p:grpSpPr>
        <p:sp>
          <p:nvSpPr>
            <p:cNvPr id="13" name="Rounded Rectangle 12"/>
            <p:cNvSpPr/>
            <p:nvPr/>
          </p:nvSpPr>
          <p:spPr>
            <a:xfrm>
              <a:off x="269823" y="876925"/>
              <a:ext cx="539646" cy="1424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5-Point Star 13"/>
            <p:cNvSpPr/>
            <p:nvPr/>
          </p:nvSpPr>
          <p:spPr>
            <a:xfrm>
              <a:off x="344774" y="322289"/>
              <a:ext cx="367259" cy="367259"/>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2" descr="http://usarmy.vo.llnwd.net/e2/rv5_downloads/symbols/armylogovector_black.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5536" y="219933"/>
              <a:ext cx="686995" cy="844369"/>
            </a:xfrm>
            <a:prstGeom prst="rect">
              <a:avLst/>
            </a:prstGeom>
            <a:noFill/>
          </p:spPr>
        </p:pic>
      </p:grpSp>
      <p:grpSp>
        <p:nvGrpSpPr>
          <p:cNvPr id="21" name="Group 20"/>
          <p:cNvGrpSpPr/>
          <p:nvPr userDrawn="1"/>
        </p:nvGrpSpPr>
        <p:grpSpPr>
          <a:xfrm>
            <a:off x="7836816" y="181043"/>
            <a:ext cx="1170613" cy="991108"/>
            <a:chOff x="6366461" y="839411"/>
            <a:chExt cx="1170613" cy="991108"/>
          </a:xfrm>
        </p:grpSpPr>
        <p:pic>
          <p:nvPicPr>
            <p:cNvPr id="19" name="Picture 4" descr="http://www.wsmr.army.mil/logos/imcompatch.gif"/>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6366461" y="839411"/>
              <a:ext cx="878747" cy="858350"/>
            </a:xfrm>
            <a:prstGeom prst="rect">
              <a:avLst/>
            </a:prstGeom>
            <a:noFill/>
            <a:effectLst>
              <a:outerShdw blurRad="50800" dist="38100" dir="2700000" algn="tl" rotWithShape="0">
                <a:prstClr val="black">
                  <a:alpha val="40000"/>
                </a:prstClr>
              </a:outerShdw>
            </a:effectLst>
          </p:spPr>
        </p:pic>
        <p:pic>
          <p:nvPicPr>
            <p:cNvPr id="20" name="Picture 48"/>
            <p:cNvPicPr>
              <a:picLocks noChangeArrowheads="1"/>
            </p:cNvPicPr>
            <p:nvPr userDrawn="1"/>
          </p:nvPicPr>
          <p:blipFill>
            <a:blip r:embed="rId5" cstate="print"/>
            <a:srcRect/>
            <a:stretch>
              <a:fillRect/>
            </a:stretch>
          </p:blipFill>
          <p:spPr bwMode="auto">
            <a:xfrm>
              <a:off x="6759834" y="1345887"/>
              <a:ext cx="777240" cy="484632"/>
            </a:xfrm>
            <a:prstGeom prst="rect">
              <a:avLst/>
            </a:prstGeom>
            <a:noFill/>
            <a:ln w="12700">
              <a:noFill/>
              <a:miter lim="800000"/>
              <a:headEnd/>
              <a:tailEnd/>
            </a:ln>
            <a:effectLst>
              <a:outerShdw blurRad="50800" dist="38100" dir="2700000" algn="tl" rotWithShape="0">
                <a:prstClr val="black">
                  <a:alpha val="40000"/>
                </a:prstClr>
              </a:outerShdw>
            </a:effectLst>
          </p:spPr>
        </p:pic>
      </p:grpSp>
      <p:sp>
        <p:nvSpPr>
          <p:cNvPr id="22" name="Line 703"/>
          <p:cNvSpPr>
            <a:spLocks noChangeShapeType="1"/>
          </p:cNvSpPr>
          <p:nvPr userDrawn="1"/>
        </p:nvSpPr>
        <p:spPr bwMode="auto">
          <a:xfrm>
            <a:off x="795338" y="4365625"/>
            <a:ext cx="7543800" cy="0"/>
          </a:xfrm>
          <a:prstGeom prst="line">
            <a:avLst/>
          </a:prstGeom>
          <a:noFill/>
          <a:ln w="28575">
            <a:solidFill>
              <a:srgbClr val="CC0000"/>
            </a:solidFill>
            <a:round/>
            <a:headEnd/>
            <a:tailEnd/>
          </a:ln>
        </p:spPr>
        <p:txBody>
          <a:bodyPr wrap="none" anchor="ctr"/>
          <a:lstStyle/>
          <a:p>
            <a:endParaRPr lang="en-US" dirty="0">
              <a:latin typeface="Rockwell" pitchFamily="18" charset="0"/>
            </a:endParaRPr>
          </a:p>
        </p:txBody>
      </p:sp>
      <p:sp>
        <p:nvSpPr>
          <p:cNvPr id="23" name="Rectangle 718"/>
          <p:cNvSpPr>
            <a:spLocks noChangeArrowheads="1"/>
          </p:cNvSpPr>
          <p:nvPr userDrawn="1"/>
        </p:nvSpPr>
        <p:spPr bwMode="auto">
          <a:xfrm>
            <a:off x="674688" y="4402138"/>
            <a:ext cx="8059737" cy="707886"/>
          </a:xfrm>
          <a:prstGeom prst="rect">
            <a:avLst/>
          </a:prstGeom>
          <a:noFill/>
          <a:ln w="9525">
            <a:noFill/>
            <a:miter lim="800000"/>
            <a:headEnd/>
            <a:tailEnd/>
          </a:ln>
        </p:spPr>
        <p:txBody>
          <a:bodyPr>
            <a:spAutoFit/>
          </a:bodyPr>
          <a:lstStyle/>
          <a:p>
            <a:pPr algn="ctr"/>
            <a:r>
              <a:rPr lang="en-US" sz="2000" b="0" i="1" dirty="0">
                <a:latin typeface="Rockwell" pitchFamily="18" charset="0"/>
              </a:rPr>
              <a:t>Our mission is to provide Soldiers, Civilians and their Families with a quality</a:t>
            </a:r>
            <a:r>
              <a:rPr lang="en-US" sz="2000" b="0" i="1" baseline="0" dirty="0">
                <a:latin typeface="Rockwell" pitchFamily="18" charset="0"/>
              </a:rPr>
              <a:t> of life commensurate with the quality of their service.</a:t>
            </a:r>
            <a:endParaRPr lang="en-US" sz="2000" b="0" i="1" dirty="0">
              <a:latin typeface="Rockwell" pitchFamily="18" charset="0"/>
            </a:endParaRPr>
          </a:p>
        </p:txBody>
      </p:sp>
      <p:sp>
        <p:nvSpPr>
          <p:cNvPr id="16" name="TextBox 15"/>
          <p:cNvSpPr txBox="1"/>
          <p:nvPr userDrawn="1"/>
        </p:nvSpPr>
        <p:spPr>
          <a:xfrm>
            <a:off x="1726092" y="5265543"/>
            <a:ext cx="5691816" cy="1200329"/>
          </a:xfrm>
          <a:prstGeom prst="rect">
            <a:avLst/>
          </a:prstGeom>
          <a:noFill/>
        </p:spPr>
        <p:txBody>
          <a:bodyPr wrap="none">
            <a:spAutoFit/>
          </a:bodyPr>
          <a:lstStyle/>
          <a:p>
            <a:pPr algn="ctr">
              <a:defRPr/>
            </a:pPr>
            <a:endParaRPr lang="en-US" sz="3600" dirty="0">
              <a:solidFill>
                <a:srgbClr val="990033"/>
              </a:solidFill>
              <a:effectLst>
                <a:outerShdw blurRad="38100" dist="38100" dir="2700000" algn="tl">
                  <a:srgbClr val="000000">
                    <a:alpha val="43137"/>
                  </a:srgbClr>
                </a:outerShdw>
              </a:effectLst>
              <a:latin typeface="Brush Script MT" pitchFamily="66" charset="0"/>
            </a:endParaRPr>
          </a:p>
          <a:p>
            <a:pPr algn="ctr">
              <a:defRPr/>
            </a:pPr>
            <a:r>
              <a:rPr lang="en-US" sz="3600" dirty="0">
                <a:ln>
                  <a:solidFill>
                    <a:srgbClr val="FFCC00"/>
                  </a:solidFill>
                </a:ln>
                <a:solidFill>
                  <a:sysClr val="windowText" lastClr="000000"/>
                </a:solidFill>
                <a:effectLst>
                  <a:outerShdw blurRad="38100" dist="38100" dir="2700000" algn="tl">
                    <a:srgbClr val="000000">
                      <a:alpha val="43137"/>
                    </a:srgbClr>
                  </a:outerShdw>
                </a:effectLst>
                <a:latin typeface="Brush Script MT" pitchFamily="66" charset="0"/>
              </a:rPr>
              <a:t>We are the Home of Army Aviation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02182" y="0"/>
            <a:ext cx="6744615" cy="651053"/>
          </a:xfrm>
          <a:prstGeom prst="rect">
            <a:avLst/>
          </a:prstGeom>
        </p:spPr>
        <p:txBody>
          <a:bodyPr/>
          <a:lstStyle>
            <a:lvl1pPr>
              <a:defRPr sz="3600" b="1"/>
            </a:lvl1pPr>
          </a:lstStyle>
          <a:p>
            <a:r>
              <a:rPr lang="en-US" dirty="0"/>
              <a:t>Click to edit Master title style</a:t>
            </a:r>
          </a:p>
        </p:txBody>
      </p:sp>
      <p:sp>
        <p:nvSpPr>
          <p:cNvPr id="3" name="Content Placeholder 2"/>
          <p:cNvSpPr>
            <a:spLocks noGrp="1"/>
          </p:cNvSpPr>
          <p:nvPr>
            <p:ph idx="1"/>
          </p:nvPr>
        </p:nvSpPr>
        <p:spPr>
          <a:xfrm>
            <a:off x="612775" y="1236269"/>
            <a:ext cx="7772400" cy="528888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524000"/>
            <a:ext cx="4000500" cy="4876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10100" y="1524000"/>
            <a:ext cx="4000500" cy="4876800"/>
          </a:xfrm>
          <a:prstGeom prst="rect">
            <a:avLst/>
          </a:prstGeom>
        </p:spPr>
        <p:txBody>
          <a:bodyPr>
            <a:normAutofit/>
          </a:bodyPr>
          <a:lstStyle/>
          <a:p>
            <a:pPr lvl="0"/>
            <a:endParaRPr lang="en-US" noProof="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slideLayout" Target="../slideLayouts/slideLayout3.xml"/><Relationship Id="rId7" Type="http://schemas.openxmlformats.org/officeDocument/2006/relationships/image" Target="../media/image3.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bright="15000"/>
          </a:blip>
          <a:srcRect/>
          <a:stretch>
            <a:fillRect t="-1000" b="-1000"/>
          </a:stretch>
        </a:blipFill>
        <a:effectLst/>
      </p:bgPr>
    </p:bg>
    <p:spTree>
      <p:nvGrpSpPr>
        <p:cNvPr id="1" name=""/>
        <p:cNvGrpSpPr/>
        <p:nvPr/>
      </p:nvGrpSpPr>
      <p:grpSpPr>
        <a:xfrm>
          <a:off x="0" y="0"/>
          <a:ext cx="0" cy="0"/>
          <a:chOff x="0" y="0"/>
          <a:chExt cx="0" cy="0"/>
        </a:xfrm>
      </p:grpSpPr>
      <p:grpSp>
        <p:nvGrpSpPr>
          <p:cNvPr id="1026" name="Group 10"/>
          <p:cNvGrpSpPr>
            <a:grpSpLocks/>
          </p:cNvGrpSpPr>
          <p:nvPr userDrawn="1"/>
        </p:nvGrpSpPr>
        <p:grpSpPr bwMode="auto">
          <a:xfrm>
            <a:off x="1108075" y="694944"/>
            <a:ext cx="6390005" cy="143256"/>
            <a:chOff x="1143000" y="914400"/>
            <a:chExt cx="6858000" cy="108099"/>
          </a:xfrm>
          <a:effectLst>
            <a:outerShdw blurRad="50800" dist="38100" dir="2700000" algn="tl" rotWithShape="0">
              <a:prstClr val="black">
                <a:alpha val="40000"/>
              </a:prstClr>
            </a:outerShdw>
          </a:effectLst>
        </p:grpSpPr>
        <p:cxnSp>
          <p:nvCxnSpPr>
            <p:cNvPr id="697" name="Straight Connector 696"/>
            <p:cNvCxnSpPr/>
            <p:nvPr/>
          </p:nvCxnSpPr>
          <p:spPr>
            <a:xfrm>
              <a:off x="1143000" y="914400"/>
              <a:ext cx="6858000" cy="0"/>
            </a:xfrm>
            <a:prstGeom prst="line">
              <a:avLst/>
            </a:prstGeom>
            <a:ln w="76200">
              <a:solidFill>
                <a:srgbClr val="FFC000"/>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cxnSp>
          <p:nvCxnSpPr>
            <p:cNvPr id="698" name="Straight Connector 697"/>
            <p:cNvCxnSpPr/>
            <p:nvPr/>
          </p:nvCxnSpPr>
          <p:spPr>
            <a:xfrm>
              <a:off x="1143000" y="1022499"/>
              <a:ext cx="6858000" cy="0"/>
            </a:xfrm>
            <a:prstGeom prst="line">
              <a:avLst/>
            </a:prstGeom>
            <a:ln w="76200">
              <a:solidFill>
                <a:schemeClr val="tx1"/>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grpSp>
      <p:sp>
        <p:nvSpPr>
          <p:cNvPr id="11" name="TextBox 10"/>
          <p:cNvSpPr txBox="1"/>
          <p:nvPr userDrawn="1"/>
        </p:nvSpPr>
        <p:spPr>
          <a:xfrm>
            <a:off x="4622800" y="6633149"/>
            <a:ext cx="573088" cy="261610"/>
          </a:xfrm>
          <a:prstGeom prst="rect">
            <a:avLst/>
          </a:prstGeom>
          <a:noFill/>
        </p:spPr>
        <p:txBody>
          <a:bodyPr>
            <a:spAutoFit/>
          </a:bodyPr>
          <a:lstStyle/>
          <a:p>
            <a:pPr fontAlgn="auto">
              <a:spcBef>
                <a:spcPts val="0"/>
              </a:spcBef>
              <a:spcAft>
                <a:spcPts val="0"/>
              </a:spcAft>
              <a:defRPr/>
            </a:pPr>
            <a:fld id="{688BBD32-EE08-4AA0-891D-67B9F756E3E2}" type="slidenum">
              <a:rPr lang="en-US" sz="1100" b="0">
                <a:latin typeface="Rockwell" pitchFamily="18" charset="0"/>
                <a:cs typeface="Arial" pitchFamily="34" charset="0"/>
              </a:rPr>
              <a:pPr fontAlgn="auto">
                <a:spcBef>
                  <a:spcPts val="0"/>
                </a:spcBef>
                <a:spcAft>
                  <a:spcPts val="0"/>
                </a:spcAft>
                <a:defRPr/>
              </a:pPr>
              <a:t>‹#›</a:t>
            </a:fld>
            <a:endParaRPr lang="en-US" sz="1100" b="0" dirty="0">
              <a:latin typeface="Rockwell" pitchFamily="18" charset="0"/>
              <a:cs typeface="Arial" pitchFamily="34" charset="0"/>
            </a:endParaRPr>
          </a:p>
        </p:txBody>
      </p:sp>
      <p:grpSp>
        <p:nvGrpSpPr>
          <p:cNvPr id="25" name="Group 24"/>
          <p:cNvGrpSpPr/>
          <p:nvPr userDrawn="1"/>
        </p:nvGrpSpPr>
        <p:grpSpPr>
          <a:xfrm>
            <a:off x="215536" y="219933"/>
            <a:ext cx="686995" cy="844369"/>
            <a:chOff x="215536" y="219933"/>
            <a:chExt cx="686995" cy="844369"/>
          </a:xfrm>
          <a:effectLst>
            <a:outerShdw blurRad="127000" dist="76200" dir="2700000" sx="101000" sy="101000" algn="ctr" rotWithShape="0">
              <a:srgbClr val="000000">
                <a:alpha val="40000"/>
              </a:srgbClr>
            </a:outerShdw>
          </a:effectLst>
        </p:grpSpPr>
        <p:sp>
          <p:nvSpPr>
            <p:cNvPr id="26" name="Rounded Rectangle 25"/>
            <p:cNvSpPr/>
            <p:nvPr/>
          </p:nvSpPr>
          <p:spPr>
            <a:xfrm>
              <a:off x="269823" y="876925"/>
              <a:ext cx="539646" cy="14240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5-Point Star 26"/>
            <p:cNvSpPr/>
            <p:nvPr/>
          </p:nvSpPr>
          <p:spPr>
            <a:xfrm>
              <a:off x="344774" y="322289"/>
              <a:ext cx="367259" cy="367259"/>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 descr="http://usarmy.vo.llnwd.net/e2/rv5_downloads/symbols/armylogovector_black.gif"/>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15536" y="219933"/>
              <a:ext cx="686995" cy="844369"/>
            </a:xfrm>
            <a:prstGeom prst="rect">
              <a:avLst/>
            </a:prstGeom>
            <a:noFill/>
          </p:spPr>
        </p:pic>
      </p:grpSp>
      <p:grpSp>
        <p:nvGrpSpPr>
          <p:cNvPr id="13" name="Group 12"/>
          <p:cNvGrpSpPr/>
          <p:nvPr userDrawn="1"/>
        </p:nvGrpSpPr>
        <p:grpSpPr>
          <a:xfrm>
            <a:off x="7836816" y="181043"/>
            <a:ext cx="1170613" cy="991108"/>
            <a:chOff x="6366461" y="839411"/>
            <a:chExt cx="1170613" cy="991108"/>
          </a:xfrm>
        </p:grpSpPr>
        <p:pic>
          <p:nvPicPr>
            <p:cNvPr id="14" name="Picture 4" descr="http://www.wsmr.army.mil/logos/imcompatch.gif"/>
            <p:cNvPicPr>
              <a:picLocks noChangeAspect="1" noChangeArrowheads="1"/>
            </p:cNvPicPr>
            <p:nvPr userDrawn="1"/>
          </p:nvPicPr>
          <p:blipFill>
            <a:blip r:embed="rId7" cstate="print">
              <a:clrChange>
                <a:clrFrom>
                  <a:srgbClr val="FFFFFF"/>
                </a:clrFrom>
                <a:clrTo>
                  <a:srgbClr val="FFFFFF">
                    <a:alpha val="0"/>
                  </a:srgbClr>
                </a:clrTo>
              </a:clrChange>
            </a:blip>
            <a:srcRect/>
            <a:stretch>
              <a:fillRect/>
            </a:stretch>
          </p:blipFill>
          <p:spPr bwMode="auto">
            <a:xfrm>
              <a:off x="6366461" y="839411"/>
              <a:ext cx="878747" cy="858350"/>
            </a:xfrm>
            <a:prstGeom prst="rect">
              <a:avLst/>
            </a:prstGeom>
            <a:noFill/>
            <a:effectLst>
              <a:outerShdw blurRad="50800" dist="38100" dir="2700000" algn="tl" rotWithShape="0">
                <a:prstClr val="black">
                  <a:alpha val="40000"/>
                </a:prstClr>
              </a:outerShdw>
            </a:effectLst>
          </p:spPr>
        </p:pic>
        <p:pic>
          <p:nvPicPr>
            <p:cNvPr id="15" name="Picture 48"/>
            <p:cNvPicPr>
              <a:picLocks noChangeArrowheads="1"/>
            </p:cNvPicPr>
            <p:nvPr userDrawn="1"/>
          </p:nvPicPr>
          <p:blipFill>
            <a:blip r:embed="rId8" cstate="print"/>
            <a:srcRect/>
            <a:stretch>
              <a:fillRect/>
            </a:stretch>
          </p:blipFill>
          <p:spPr bwMode="auto">
            <a:xfrm>
              <a:off x="6759834" y="1345887"/>
              <a:ext cx="777240" cy="484632"/>
            </a:xfrm>
            <a:prstGeom prst="rect">
              <a:avLst/>
            </a:prstGeom>
            <a:noFill/>
            <a:ln w="12700">
              <a:noFill/>
              <a:miter lim="800000"/>
              <a:headEnd/>
              <a:tailEnd/>
            </a:ln>
            <a:effectLst>
              <a:outerShdw blurRad="50800" dist="38100" dir="2700000" algn="tl" rotWithShape="0">
                <a:prstClr val="black">
                  <a:alpha val="40000"/>
                </a:prstClr>
              </a:outerShdw>
            </a:effectLst>
          </p:spPr>
        </p:pic>
      </p:grpSp>
    </p:spTree>
  </p:cSld>
  <p:clrMap bg1="lt1" tx1="dk1" bg2="lt2" tx2="dk2" accent1="accent1" accent2="accent2" accent3="accent3" accent4="accent4" accent5="accent5" accent6="accent6" hlink="hlink" folHlink="folHlink"/>
  <p:sldLayoutIdLst>
    <p:sldLayoutId id="2147483662" r:id="rId1"/>
    <p:sldLayoutId id="2147483665" r:id="rId2"/>
    <p:sldLayoutId id="2147483667" r:id="rId3"/>
  </p:sldLayoutIdLst>
  <mc:AlternateContent xmlns:mc="http://schemas.openxmlformats.org/markup-compatibility/2006" xmlns:p14="http://schemas.microsoft.com/office/powerpoint/2010/main">
    <mc:Choice Requires="p14">
      <p:transition p14:dur="10"/>
    </mc:Choice>
    <mc:Fallback xmlns="">
      <p:transition/>
    </mc:Fallback>
  </mc:AlternateConten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dco.dmdc.osd.mil/idco/"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AutoShape 4"/>
          <p:cNvSpPr>
            <a:spLocks noChangeArrowheads="1"/>
          </p:cNvSpPr>
          <p:nvPr/>
        </p:nvSpPr>
        <p:spPr bwMode="auto">
          <a:xfrm>
            <a:off x="304800" y="1431925"/>
            <a:ext cx="8153400" cy="1981200"/>
          </a:xfrm>
          <a:prstGeom prst="roundRect">
            <a:avLst>
              <a:gd name="adj" fmla="val 16667"/>
            </a:avLst>
          </a:prstGeom>
          <a:noFill/>
          <a:ln w="9525">
            <a:noFill/>
            <a:round/>
            <a:headEnd/>
            <a:tailEnd/>
          </a:ln>
          <a:effectLst/>
        </p:spPr>
        <p:txBody>
          <a:bodyPr wrap="none" anchor="ctr"/>
          <a:lstStyle/>
          <a:p>
            <a:pPr algn="ctr">
              <a:defRPr/>
            </a:pPr>
            <a:endParaRPr lang="en-US" dirty="0">
              <a:solidFill>
                <a:srgbClr val="000000"/>
              </a:solidFill>
              <a:latin typeface="Rockwell" pitchFamily="18" charset="0"/>
              <a:cs typeface="+mn-cs"/>
            </a:endParaRPr>
          </a:p>
        </p:txBody>
      </p:sp>
      <p:sp>
        <p:nvSpPr>
          <p:cNvPr id="34821" name="Text Box 5"/>
          <p:cNvSpPr txBox="1">
            <a:spLocks noChangeArrowheads="1"/>
          </p:cNvSpPr>
          <p:nvPr/>
        </p:nvSpPr>
        <p:spPr bwMode="auto">
          <a:xfrm>
            <a:off x="117698" y="0"/>
            <a:ext cx="8229600" cy="4031873"/>
          </a:xfrm>
          <a:prstGeom prst="rect">
            <a:avLst/>
          </a:prstGeom>
          <a:noFill/>
          <a:ln w="9525">
            <a:noFill/>
            <a:miter lim="800000"/>
            <a:headEnd/>
            <a:tailEnd/>
          </a:ln>
          <a:effectLst/>
        </p:spPr>
        <p:txBody>
          <a:bodyPr>
            <a:spAutoFit/>
          </a:bodyPr>
          <a:lstStyle/>
          <a:p>
            <a:pPr algn="ctr">
              <a:defRPr/>
            </a:pPr>
            <a:r>
              <a:rPr lang="en-US" sz="4000" b="1" dirty="0">
                <a:solidFill>
                  <a:srgbClr val="000000"/>
                </a:solidFill>
                <a:latin typeface="Rockwell" pitchFamily="18" charset="0"/>
                <a:cs typeface="+mn-cs"/>
              </a:rPr>
              <a:t>Fort Novosel </a:t>
            </a:r>
          </a:p>
          <a:p>
            <a:pPr algn="ctr">
              <a:defRPr/>
            </a:pPr>
            <a:endParaRPr lang="en-US" sz="4000" b="1" dirty="0">
              <a:solidFill>
                <a:srgbClr val="000000"/>
              </a:solidFill>
              <a:latin typeface="Rockwell" pitchFamily="18" charset="0"/>
              <a:cs typeface="+mn-cs"/>
            </a:endParaRPr>
          </a:p>
          <a:p>
            <a:pPr algn="ctr">
              <a:defRPr/>
            </a:pPr>
            <a:r>
              <a:rPr lang="en-US" sz="4000" b="1" dirty="0">
                <a:solidFill>
                  <a:srgbClr val="000000"/>
                </a:solidFill>
                <a:latin typeface="Rockwell" pitchFamily="18" charset="0"/>
                <a:cs typeface="+mn-cs"/>
              </a:rPr>
              <a:t>Directorate of Human Resources</a:t>
            </a:r>
          </a:p>
          <a:p>
            <a:pPr algn="ctr">
              <a:defRPr/>
            </a:pPr>
            <a:endParaRPr lang="en-US" sz="4000" b="1" dirty="0">
              <a:solidFill>
                <a:srgbClr val="000000"/>
              </a:solidFill>
              <a:latin typeface="Rockwell" pitchFamily="18" charset="0"/>
              <a:cs typeface="+mn-cs"/>
            </a:endParaRPr>
          </a:p>
          <a:p>
            <a:pPr algn="ctr">
              <a:defRPr/>
            </a:pPr>
            <a:r>
              <a:rPr lang="en-US" sz="4000" b="1" dirty="0">
                <a:solidFill>
                  <a:srgbClr val="000000"/>
                </a:solidFill>
                <a:latin typeface="Rockwell" pitchFamily="18" charset="0"/>
                <a:cs typeface="+mn-cs"/>
              </a:rPr>
              <a:t>Military Personnel Division</a:t>
            </a:r>
          </a:p>
          <a:p>
            <a:pPr algn="ctr">
              <a:defRPr/>
            </a:pPr>
            <a:endParaRPr lang="en-US" sz="800" b="1" dirty="0">
              <a:solidFill>
                <a:srgbClr val="000000"/>
              </a:solidFill>
              <a:latin typeface="Rockwell" pitchFamily="18" charset="0"/>
              <a:cs typeface="+mn-cs"/>
            </a:endParaRPr>
          </a:p>
          <a:p>
            <a:pPr algn="ctr">
              <a:defRPr/>
            </a:pPr>
            <a:endParaRPr lang="en-US" sz="800" b="1" dirty="0">
              <a:solidFill>
                <a:srgbClr val="000000"/>
              </a:solidFill>
              <a:latin typeface="Rockwell" pitchFamily="18" charset="0"/>
              <a:cs typeface="+mn-cs"/>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7217C84-7EFF-22BB-2867-2A06C2638FCB}"/>
              </a:ext>
            </a:extLst>
          </p:cNvPr>
          <p:cNvSpPr txBox="1"/>
          <p:nvPr/>
        </p:nvSpPr>
        <p:spPr>
          <a:xfrm>
            <a:off x="1153684" y="2561863"/>
            <a:ext cx="6665718" cy="2862322"/>
          </a:xfrm>
          <a:prstGeom prst="rect">
            <a:avLst/>
          </a:prstGeom>
          <a:noFill/>
        </p:spPr>
        <p:txBody>
          <a:bodyPr wrap="square" rtlCol="0">
            <a:spAutoFit/>
          </a:bodyPr>
          <a:lstStyle/>
          <a:p>
            <a:pPr marL="285750" indent="-285750" algn="just">
              <a:buFont typeface="Arial" panose="020B0604020202020204" pitchFamily="34" charset="0"/>
              <a:buChar char="•"/>
            </a:pPr>
            <a:r>
              <a:rPr lang="en-US" dirty="0"/>
              <a:t>Retiree deaths are reportable to the department of the Army. </a:t>
            </a:r>
          </a:p>
          <a:p>
            <a:pPr algn="just"/>
            <a:endParaRPr lang="en-US" dirty="0"/>
          </a:p>
          <a:p>
            <a:pPr marL="285750" indent="-285750" algn="just">
              <a:buFont typeface="Arial" panose="020B0604020202020204" pitchFamily="34" charset="0"/>
              <a:buChar char="•"/>
            </a:pPr>
            <a:r>
              <a:rPr lang="en-US" dirty="0"/>
              <a:t>If a family requests military funeral honors, then the Casualty Assistance Center will complete the process at that time. </a:t>
            </a:r>
          </a:p>
          <a:p>
            <a:pPr algn="just"/>
            <a:endParaRPr lang="en-US" dirty="0"/>
          </a:p>
          <a:p>
            <a:pPr marL="285750" indent="-285750" algn="just">
              <a:buFont typeface="Arial" panose="020B0604020202020204" pitchFamily="34" charset="0"/>
              <a:buChar char="•"/>
            </a:pPr>
            <a:r>
              <a:rPr lang="en-US" dirty="0"/>
              <a:t>If there is a delay in requesting honors, or the family chooses not to have honors during the funeral, contact the Casualty Assistance Center to report the death.</a:t>
            </a:r>
          </a:p>
          <a:p>
            <a:pPr algn="just"/>
            <a:endParaRPr lang="en-US" dirty="0"/>
          </a:p>
          <a:p>
            <a:pPr marL="285750" indent="-285750" algn="just">
              <a:buFont typeface="Arial" panose="020B0604020202020204" pitchFamily="34" charset="0"/>
              <a:buChar char="•"/>
            </a:pPr>
            <a:r>
              <a:rPr lang="en-US" dirty="0"/>
              <a:t>US Army Fort Novosel, AL· 334-255-9005 or 334-255-9081</a:t>
            </a:r>
          </a:p>
        </p:txBody>
      </p:sp>
      <p:sp>
        <p:nvSpPr>
          <p:cNvPr id="2" name="TextBox 1">
            <a:extLst>
              <a:ext uri="{FF2B5EF4-FFF2-40B4-BE49-F238E27FC236}">
                <a16:creationId xmlns:a16="http://schemas.microsoft.com/office/drawing/2014/main" id="{1547313C-1FA3-6D2E-CB47-E8B8C51BACB7}"/>
              </a:ext>
            </a:extLst>
          </p:cNvPr>
          <p:cNvSpPr txBox="1"/>
          <p:nvPr/>
        </p:nvSpPr>
        <p:spPr>
          <a:xfrm>
            <a:off x="2582966" y="1093861"/>
            <a:ext cx="3978067" cy="954107"/>
          </a:xfrm>
          <a:prstGeom prst="rect">
            <a:avLst/>
          </a:prstGeom>
          <a:noFill/>
        </p:spPr>
        <p:txBody>
          <a:bodyPr wrap="square" rtlCol="0">
            <a:spAutoFit/>
          </a:bodyPr>
          <a:lstStyle/>
          <a:p>
            <a:pPr algn="ctr"/>
            <a:r>
              <a:rPr lang="en-US" sz="2800" b="1" dirty="0"/>
              <a:t>Reportable Casualties</a:t>
            </a:r>
          </a:p>
          <a:p>
            <a:pPr algn="ctr"/>
            <a:r>
              <a:rPr lang="en-US" sz="2800" b="1" dirty="0"/>
              <a:t>and MFH</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77BA26D-6FB7-521C-6487-B26891023365}"/>
              </a:ext>
            </a:extLst>
          </p:cNvPr>
          <p:cNvSpPr txBox="1"/>
          <p:nvPr/>
        </p:nvSpPr>
        <p:spPr>
          <a:xfrm>
            <a:off x="435835" y="979883"/>
            <a:ext cx="8272329" cy="5509200"/>
          </a:xfrm>
          <a:prstGeom prst="rect">
            <a:avLst/>
          </a:prstGeom>
          <a:noFill/>
        </p:spPr>
        <p:txBody>
          <a:bodyPr wrap="square" rtlCol="0">
            <a:spAutoFit/>
          </a:bodyPr>
          <a:lstStyle/>
          <a:p>
            <a:pPr algn="ctr"/>
            <a:r>
              <a:rPr lang="en-US" sz="2800" b="1" dirty="0"/>
              <a:t>Veterans Administration (VA)  </a:t>
            </a:r>
          </a:p>
          <a:p>
            <a:endParaRPr lang="en-US" b="1" dirty="0"/>
          </a:p>
          <a:p>
            <a:pPr marL="285750" indent="-285750" algn="just">
              <a:buFont typeface="Arial" panose="020B0604020202020204" pitchFamily="34" charset="0"/>
              <a:buChar char="•"/>
            </a:pPr>
            <a:r>
              <a:rPr lang="en-US" dirty="0"/>
              <a:t>Contact Local VA Office or 800-827-1000 </a:t>
            </a:r>
          </a:p>
          <a:p>
            <a:pPr algn="just"/>
            <a:endParaRPr lang="en-US" dirty="0"/>
          </a:p>
          <a:p>
            <a:pPr algn="just"/>
            <a:r>
              <a:rPr lang="en-US" dirty="0"/>
              <a:t>Contact the VA to report the retiree death, whether they are receiving disability compensation. </a:t>
            </a:r>
          </a:p>
          <a:p>
            <a:pPr algn="just"/>
            <a:endParaRPr lang="en-US" dirty="0"/>
          </a:p>
          <a:p>
            <a:pPr algn="just"/>
            <a:r>
              <a:rPr lang="en-US" dirty="0"/>
              <a:t>The VA will be able to provide information on other benefits the family may be entitled to if eligible.</a:t>
            </a:r>
          </a:p>
          <a:p>
            <a:pPr algn="just"/>
            <a:endParaRPr lang="en-US" dirty="0"/>
          </a:p>
          <a:p>
            <a:pPr algn="just"/>
            <a:r>
              <a:rPr lang="en-US" sz="1800" b="1" dirty="0"/>
              <a:t>Benefits may include but are not limited to:  </a:t>
            </a:r>
          </a:p>
          <a:p>
            <a:pPr algn="just"/>
            <a:endParaRPr lang="en-US" dirty="0"/>
          </a:p>
          <a:p>
            <a:pPr marL="285750" indent="-285750" algn="just">
              <a:buFont typeface="Arial" panose="020B0604020202020204" pitchFamily="34" charset="0"/>
              <a:buChar char="•"/>
            </a:pPr>
            <a:r>
              <a:rPr lang="en-US" b="1" dirty="0"/>
              <a:t>Dependency Indemnity Compensation </a:t>
            </a:r>
            <a:r>
              <a:rPr lang="en-US" dirty="0"/>
              <a:t>-a tax free monthly benefit paid to a surviving spouse; awarded to spouses in a service-connected death. </a:t>
            </a:r>
          </a:p>
          <a:p>
            <a:pPr algn="just"/>
            <a:endParaRPr lang="en-US" dirty="0"/>
          </a:p>
          <a:p>
            <a:pPr marL="285750" indent="-285750" algn="just">
              <a:buFont typeface="Arial" panose="020B0604020202020204" pitchFamily="34" charset="0"/>
              <a:buChar char="•"/>
            </a:pPr>
            <a:r>
              <a:rPr lang="en-US" b="1" dirty="0"/>
              <a:t>Life Insurance </a:t>
            </a:r>
            <a:r>
              <a:rPr lang="en-US" dirty="0"/>
              <a:t>- check with the VA for any Veteran's Group Life Insurance or other VA Life Insurance Program at 800-419-1473 and 800-669-8477 </a:t>
            </a:r>
          </a:p>
          <a:p>
            <a:pPr algn="just"/>
            <a:endParaRPr lang="en-US" dirty="0"/>
          </a:p>
          <a:p>
            <a:pPr algn="just"/>
            <a:r>
              <a:rPr lang="en-US" dirty="0"/>
              <a:t>Thresholds are established by law.</a:t>
            </a:r>
          </a:p>
        </p:txBody>
      </p:sp>
    </p:spTree>
    <p:extLst>
      <p:ext uri="{BB962C8B-B14F-4D97-AF65-F5344CB8AC3E}">
        <p14:creationId xmlns:p14="http://schemas.microsoft.com/office/powerpoint/2010/main" val="36314675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600D1B-6996-0F57-B5AE-A87C1DEDC860}"/>
              </a:ext>
            </a:extLst>
          </p:cNvPr>
          <p:cNvSpPr txBox="1"/>
          <p:nvPr/>
        </p:nvSpPr>
        <p:spPr>
          <a:xfrm>
            <a:off x="440108" y="1521812"/>
            <a:ext cx="8263783" cy="3693319"/>
          </a:xfrm>
          <a:prstGeom prst="rect">
            <a:avLst/>
          </a:prstGeom>
          <a:noFill/>
        </p:spPr>
        <p:txBody>
          <a:bodyPr wrap="square" rtlCol="0">
            <a:spAutoFit/>
          </a:bodyPr>
          <a:lstStyle/>
          <a:p>
            <a:pPr marL="285750" indent="-285750">
              <a:buFont typeface="Arial" panose="020B0604020202020204" pitchFamily="34" charset="0"/>
              <a:buChar char="•"/>
            </a:pPr>
            <a:r>
              <a:rPr lang="en-US" b="1" dirty="0"/>
              <a:t>Benefits may include but are not limited to:  (Continued)</a:t>
            </a:r>
          </a:p>
          <a:p>
            <a:pPr algn="just"/>
            <a:endParaRPr lang="en-US" dirty="0"/>
          </a:p>
          <a:p>
            <a:pPr marL="285750" indent="-285750" algn="just">
              <a:buFont typeface="Arial" panose="020B0604020202020204" pitchFamily="34" charset="0"/>
              <a:buChar char="•"/>
            </a:pPr>
            <a:r>
              <a:rPr lang="en-US" b="1" dirty="0"/>
              <a:t>Burial and Plot Interment Allowance </a:t>
            </a:r>
            <a:r>
              <a:rPr lang="en-US" dirty="0"/>
              <a:t>- flat rate monetary benefit paid to help cover burial and funeral costs. Amounts vary depending on whether the death is ruled as service connected.</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 </a:t>
            </a:r>
            <a:r>
              <a:rPr lang="en-US" b="1" dirty="0"/>
              <a:t>For burial or cremation, benefits </a:t>
            </a:r>
            <a:r>
              <a:rPr lang="en-US" dirty="0"/>
              <a:t>will vary depending on if the cemetery is private or national.</a:t>
            </a:r>
          </a:p>
          <a:p>
            <a:pPr algn="just"/>
            <a:r>
              <a:rPr lang="en-US" dirty="0"/>
              <a:t> </a:t>
            </a:r>
          </a:p>
          <a:p>
            <a:pPr marL="285750" indent="-285750" algn="just">
              <a:buFont typeface="Arial" panose="020B0604020202020204" pitchFamily="34" charset="0"/>
              <a:buChar char="•"/>
            </a:pPr>
            <a:r>
              <a:rPr lang="en-US" b="1" dirty="0"/>
              <a:t>Survivors Pension </a:t>
            </a:r>
            <a:r>
              <a:rPr lang="en-US" dirty="0"/>
              <a:t>- a monthly benefit paid to eligible survivors based on family income and the number of dependent children.</a:t>
            </a:r>
          </a:p>
          <a:p>
            <a:pPr algn="just"/>
            <a:endParaRPr lang="en-US" dirty="0"/>
          </a:p>
          <a:p>
            <a:pPr marL="285750" indent="-285750" algn="just">
              <a:buFont typeface="Arial" panose="020B0604020202020204" pitchFamily="34" charset="0"/>
              <a:buChar char="•"/>
            </a:pPr>
            <a:r>
              <a:rPr lang="en-US" dirty="0"/>
              <a:t> Thresholds are established by law.</a:t>
            </a:r>
          </a:p>
        </p:txBody>
      </p:sp>
    </p:spTree>
    <p:extLst>
      <p:ext uri="{BB962C8B-B14F-4D97-AF65-F5344CB8AC3E}">
        <p14:creationId xmlns:p14="http://schemas.microsoft.com/office/powerpoint/2010/main" val="19621918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94343B-B0AD-887F-BBB1-C5EFC91965D8}"/>
              </a:ext>
            </a:extLst>
          </p:cNvPr>
          <p:cNvSpPr txBox="1"/>
          <p:nvPr/>
        </p:nvSpPr>
        <p:spPr>
          <a:xfrm>
            <a:off x="1025495" y="1572426"/>
            <a:ext cx="7212651" cy="3970318"/>
          </a:xfrm>
          <a:prstGeom prst="rect">
            <a:avLst/>
          </a:prstGeom>
          <a:noFill/>
        </p:spPr>
        <p:txBody>
          <a:bodyPr wrap="square" rtlCol="0">
            <a:spAutoFit/>
          </a:bodyPr>
          <a:lstStyle/>
          <a:p>
            <a:pPr algn="just"/>
            <a:r>
              <a:rPr lang="en-US" b="1" dirty="0"/>
              <a:t>Social Security Administration </a:t>
            </a:r>
            <a:r>
              <a:rPr lang="en-US" dirty="0"/>
              <a:t>Contact the SSA to inquire to report the death and inquire about any changes, etc. The surviving spouse's benefit(s) may change depending on their status in the Social Security Administration's system. 1-800-772-1213 </a:t>
            </a:r>
          </a:p>
          <a:p>
            <a:pPr algn="just"/>
            <a:endParaRPr lang="en-US" dirty="0"/>
          </a:p>
          <a:p>
            <a:pPr algn="just"/>
            <a:r>
              <a:rPr lang="en-US" b="1" dirty="0"/>
              <a:t>ID Card </a:t>
            </a:r>
            <a:r>
              <a:rPr lang="en-US" dirty="0"/>
              <a:t>- Upon a retiree's death, ID cards will need to be reissued to those dependents who remain eligible due to the status change in DEERS no matter when the cards were issued. Contact the ID CARD/DEERS section to schedule an appointment. </a:t>
            </a:r>
          </a:p>
          <a:p>
            <a:pPr algn="just"/>
            <a:r>
              <a:rPr lang="en-US" b="1" dirty="0"/>
              <a:t>Military - DEERS </a:t>
            </a:r>
            <a:r>
              <a:rPr lang="en-US" dirty="0">
                <a:hlinkClick r:id="rId3"/>
              </a:rPr>
              <a:t>https://idco.dmdc.osd.mil/idco/</a:t>
            </a:r>
            <a:endParaRPr lang="en-US" b="1" dirty="0"/>
          </a:p>
          <a:p>
            <a:pPr algn="just"/>
            <a:r>
              <a:rPr lang="en-US" b="1" dirty="0"/>
              <a:t>Tricare - </a:t>
            </a:r>
            <a:r>
              <a:rPr lang="en-US" dirty="0"/>
              <a:t>Once new ID cards have been issued for dependents, contact Tricare or Tricare for Life for an explanation of status changes within the TRICARE system. Tricare1-800-444-5445 or Tricare for Life: 1-866-773-0404 </a:t>
            </a:r>
          </a:p>
        </p:txBody>
      </p:sp>
    </p:spTree>
    <p:extLst>
      <p:ext uri="{BB962C8B-B14F-4D97-AF65-F5344CB8AC3E}">
        <p14:creationId xmlns:p14="http://schemas.microsoft.com/office/powerpoint/2010/main" val="23561722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29550" y="1447800"/>
            <a:ext cx="8006928" cy="5029200"/>
          </a:xfrm>
        </p:spPr>
        <p:txBody>
          <a:bodyPr/>
          <a:lstStyle/>
          <a:p>
            <a:pPr marL="620713" lvl="1" indent="-228600" algn="just">
              <a:spcBef>
                <a:spcPts val="325"/>
              </a:spcBef>
            </a:pPr>
            <a:r>
              <a:rPr lang="en-US" sz="2700" b="1" dirty="0">
                <a:latin typeface="Arial" panose="020B0604020202020204" pitchFamily="34" charset="0"/>
                <a:ea typeface="BatangChe" pitchFamily="49" charset="-127"/>
                <a:cs typeface="Arial" panose="020B0604020202020204" pitchFamily="34" charset="0"/>
              </a:rPr>
              <a:t>“There is no more effective way of creating bitter enemies for the Army than by failing to do everything we can possibly do at a time of bereavement. Nor is there a more effective way of making friends for the Army than by showing we are personally interested in every fatality which occurs.”</a:t>
            </a:r>
            <a:br>
              <a:rPr lang="en-US" sz="2700" b="1" dirty="0">
                <a:latin typeface="Arial" panose="020B0604020202020204" pitchFamily="34" charset="0"/>
                <a:ea typeface="BatangChe" pitchFamily="49" charset="-127"/>
                <a:cs typeface="Arial" panose="020B0604020202020204" pitchFamily="34" charset="0"/>
              </a:rPr>
            </a:br>
            <a:br>
              <a:rPr lang="en-US" sz="2700" b="1" dirty="0">
                <a:latin typeface="Arial" panose="020B0604020202020204" pitchFamily="34" charset="0"/>
                <a:ea typeface="BatangChe" pitchFamily="49" charset="-127"/>
                <a:cs typeface="Arial" panose="020B0604020202020204" pitchFamily="34" charset="0"/>
              </a:rPr>
            </a:br>
            <a:r>
              <a:rPr lang="en-US" sz="2700" b="1" dirty="0">
                <a:latin typeface="Arial" panose="020B0604020202020204" pitchFamily="34" charset="0"/>
                <a:ea typeface="BatangChe" pitchFamily="49" charset="-127"/>
                <a:cs typeface="Arial" panose="020B0604020202020204" pitchFamily="34" charset="0"/>
              </a:rPr>
              <a:t>- General George C. Marshall</a:t>
            </a:r>
            <a:endParaRPr lang="en-US" sz="6600" dirty="0">
              <a:solidFill>
                <a:schemeClr val="tx1"/>
              </a:solidFill>
              <a:latin typeface="Arial" panose="020B0604020202020204" pitchFamily="34" charset="0"/>
              <a:ea typeface="BatangChe" pitchFamily="49" charset="-127"/>
              <a:cs typeface="Arial" panose="020B0604020202020204" pitchFamily="34" charset="0"/>
            </a:endParaRPr>
          </a:p>
        </p:txBody>
      </p:sp>
      <p:sp>
        <p:nvSpPr>
          <p:cNvPr id="48132" name="Rectangle 4"/>
          <p:cNvSpPr>
            <a:spLocks noChangeArrowheads="1"/>
          </p:cNvSpPr>
          <p:nvPr/>
        </p:nvSpPr>
        <p:spPr bwMode="auto">
          <a:xfrm>
            <a:off x="609600" y="3352800"/>
            <a:ext cx="8229600" cy="1143000"/>
          </a:xfrm>
          <a:prstGeom prst="rect">
            <a:avLst/>
          </a:prstGeom>
          <a:noFill/>
          <a:ln w="9525">
            <a:noFill/>
            <a:miter lim="800000"/>
            <a:headEnd/>
            <a:tailEnd/>
          </a:ln>
          <a:effectLst/>
        </p:spPr>
        <p:txBody>
          <a:bodyPr anchor="ctr" anchorCtr="1"/>
          <a:lstStyle/>
          <a:p>
            <a:pPr algn="ctr" fontAlgn="auto">
              <a:spcBef>
                <a:spcPts val="0"/>
              </a:spcBef>
              <a:spcAft>
                <a:spcPts val="0"/>
              </a:spcAft>
              <a:defRPr/>
            </a:pPr>
            <a:endParaRPr lang="en-US" sz="5400" b="1" dirty="0">
              <a:solidFill>
                <a:schemeClr val="tx2"/>
              </a:solidFill>
              <a:effectLst>
                <a:outerShdw blurRad="38100" dist="38100" dir="2700000" algn="tl">
                  <a:srgbClr val="000000"/>
                </a:outerShdw>
              </a:effectLst>
              <a:latin typeface="+mn-lt"/>
              <a:cs typeface="+mn-cs"/>
            </a:endParaRPr>
          </a:p>
        </p:txBody>
      </p:sp>
      <p:sp>
        <p:nvSpPr>
          <p:cNvPr id="5" name="Rectangle 4"/>
          <p:cNvSpPr/>
          <p:nvPr/>
        </p:nvSpPr>
        <p:spPr>
          <a:xfrm>
            <a:off x="1066800" y="-2491"/>
            <a:ext cx="6438405" cy="769441"/>
          </a:xfrm>
          <a:prstGeom prst="rect">
            <a:avLst/>
          </a:prstGeom>
        </p:spPr>
        <p:txBody>
          <a:bodyPr wrap="square">
            <a:spAutoFit/>
          </a:bodyPr>
          <a:lstStyle/>
          <a:p>
            <a:pPr algn="ctr" fontAlgn="auto">
              <a:spcAft>
                <a:spcPts val="0"/>
              </a:spcAft>
              <a:defRPr/>
            </a:pPr>
            <a:r>
              <a:rPr lang="en-US" sz="4400" b="1" dirty="0">
                <a:effectLst>
                  <a:outerShdw blurRad="31750" dist="25400" dir="5400000" algn="tl" rotWithShape="0">
                    <a:srgbClr val="000000">
                      <a:alpha val="25000"/>
                    </a:srgbClr>
                  </a:outerShdw>
                </a:effectLst>
                <a:latin typeface="Rockwell" pitchFamily="18" charset="0"/>
                <a:ea typeface="BatangChe" pitchFamily="49" charset="-127"/>
              </a:rPr>
              <a:t>Conclusion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p:cNvSpPr>
            <a:spLocks noGrp="1" noChangeArrowheads="1"/>
          </p:cNvSpPr>
          <p:nvPr>
            <p:ph idx="1"/>
          </p:nvPr>
        </p:nvSpPr>
        <p:spPr>
          <a:xfrm>
            <a:off x="457200" y="1143000"/>
            <a:ext cx="8458200" cy="5105400"/>
          </a:xfrm>
        </p:spPr>
        <p:txBody>
          <a:bodyPr>
            <a:normAutofit/>
          </a:bodyPr>
          <a:lstStyle/>
          <a:p>
            <a:pPr algn="ctr">
              <a:buNone/>
            </a:pPr>
            <a:r>
              <a:rPr lang="en-US" sz="2400" b="1" dirty="0">
                <a:latin typeface="Rockwell" pitchFamily="18" charset="0"/>
                <a:ea typeface="BatangChe" pitchFamily="49" charset="-127"/>
              </a:rPr>
              <a:t>CASUALTY ASSISTANCE CENTER  	</a:t>
            </a:r>
          </a:p>
          <a:p>
            <a:pPr algn="ctr">
              <a:buNone/>
            </a:pPr>
            <a:r>
              <a:rPr lang="en-US" sz="2400" b="1" dirty="0">
                <a:latin typeface="Rockwell" pitchFamily="18" charset="0"/>
                <a:ea typeface="BatangChe" pitchFamily="49" charset="-127"/>
              </a:rPr>
              <a:t>BLDG 5700, Room 185</a:t>
            </a:r>
          </a:p>
          <a:p>
            <a:endParaRPr lang="en-US" sz="2400" b="1" dirty="0">
              <a:latin typeface="Rockwell" pitchFamily="18" charset="0"/>
              <a:ea typeface="BatangChe" pitchFamily="49" charset="-127"/>
            </a:endParaRPr>
          </a:p>
          <a:p>
            <a:pPr algn="ctr">
              <a:buNone/>
            </a:pPr>
            <a:r>
              <a:rPr lang="en-US" sz="2400" b="1" dirty="0">
                <a:latin typeface="Rockwell" pitchFamily="18" charset="0"/>
                <a:ea typeface="BatangChe" pitchFamily="49" charset="-127"/>
              </a:rPr>
              <a:t>Chief, Casualty Assistance Center</a:t>
            </a:r>
          </a:p>
          <a:p>
            <a:pPr algn="ctr">
              <a:buNone/>
            </a:pPr>
            <a:r>
              <a:rPr lang="en-US" sz="2400" b="1" dirty="0">
                <a:latin typeface="Rockwell" pitchFamily="18" charset="0"/>
                <a:ea typeface="BatangChe" pitchFamily="49" charset="-127"/>
              </a:rPr>
              <a:t>Mr. Tracy A. Robinson</a:t>
            </a:r>
          </a:p>
          <a:p>
            <a:pPr algn="ctr"/>
            <a:endParaRPr lang="en-US" sz="2400" b="1" dirty="0">
              <a:latin typeface="Rockwell" pitchFamily="18" charset="0"/>
              <a:ea typeface="BatangChe" pitchFamily="49" charset="-127"/>
            </a:endParaRPr>
          </a:p>
          <a:p>
            <a:pPr algn="ctr">
              <a:buNone/>
            </a:pPr>
            <a:r>
              <a:rPr lang="en-US" sz="2400" b="1" dirty="0">
                <a:latin typeface="Rockwell" pitchFamily="18" charset="0"/>
                <a:ea typeface="BatangChe" pitchFamily="49" charset="-127"/>
              </a:rPr>
              <a:t>PHONE NUMBERS:  334-255-9081/9311</a:t>
            </a:r>
          </a:p>
          <a:p>
            <a:endParaRPr lang="en-US" sz="2400" b="1" dirty="0">
              <a:latin typeface="Arial" panose="020B0604020202020204" pitchFamily="34" charset="0"/>
              <a:ea typeface="BatangChe" pitchFamily="49" charset="-127"/>
              <a:cs typeface="Arial" panose="020B0604020202020204" pitchFamily="34" charset="0"/>
            </a:endParaRPr>
          </a:p>
          <a:p>
            <a:pPr algn="ctr">
              <a:buNone/>
            </a:pPr>
            <a:r>
              <a:rPr lang="en-US" sz="2400" b="1" dirty="0">
                <a:latin typeface="Rockwell" pitchFamily="18" charset="0"/>
                <a:ea typeface="BatangChe" pitchFamily="49" charset="-127"/>
              </a:rPr>
              <a:t>EMAIL: usarmy.novosel.usag.mbx.casualty@army.mil</a:t>
            </a:r>
            <a:endParaRPr lang="en-US" sz="2400" b="1" dirty="0">
              <a:solidFill>
                <a:srgbClr val="008000"/>
              </a:solidFill>
              <a:latin typeface="Rockwell" pitchFamily="18" charset="0"/>
              <a:ea typeface="BatangChe" pitchFamily="49" charset="-127"/>
            </a:endParaRPr>
          </a:p>
        </p:txBody>
      </p:sp>
      <p:sp>
        <p:nvSpPr>
          <p:cNvPr id="94211" name="TextBox 2"/>
          <p:cNvSpPr txBox="1">
            <a:spLocks noChangeArrowheads="1"/>
          </p:cNvSpPr>
          <p:nvPr/>
        </p:nvSpPr>
        <p:spPr bwMode="auto">
          <a:xfrm>
            <a:off x="914400" y="76200"/>
            <a:ext cx="6781800" cy="677108"/>
          </a:xfrm>
          <a:prstGeom prst="rect">
            <a:avLst/>
          </a:prstGeom>
          <a:noFill/>
          <a:ln w="9525">
            <a:noFill/>
            <a:miter lim="800000"/>
            <a:headEnd/>
            <a:tailEnd/>
          </a:ln>
        </p:spPr>
        <p:txBody>
          <a:bodyPr wrap="square">
            <a:spAutoFit/>
          </a:bodyPr>
          <a:lstStyle/>
          <a:p>
            <a:pPr algn="ctr"/>
            <a:r>
              <a:rPr lang="en-US" sz="3800" b="1" dirty="0">
                <a:latin typeface="Rockwell" pitchFamily="18" charset="0"/>
                <a:ea typeface="BatangChe" pitchFamily="49" charset="-127"/>
              </a:rPr>
              <a:t>LOCATION</a:t>
            </a:r>
            <a:endParaRPr lang="en-US" sz="3800" dirty="0">
              <a:latin typeface="Rockwell" pitchFamily="18" charset="0"/>
              <a:ea typeface="BatangChe" pitchFamily="49" charset="-127"/>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3" name="Picture 5"/>
          <p:cNvPicPr>
            <a:picLocks noChangeAspect="1" noChangeArrowheads="1"/>
          </p:cNvPicPr>
          <p:nvPr/>
        </p:nvPicPr>
        <p:blipFill>
          <a:blip r:embed="rId3" cstate="print"/>
          <a:srcRect/>
          <a:stretch>
            <a:fillRect/>
          </a:stretch>
        </p:blipFill>
        <p:spPr bwMode="auto">
          <a:xfrm>
            <a:off x="3124200" y="1905000"/>
            <a:ext cx="2895600" cy="2895600"/>
          </a:xfrm>
          <a:prstGeom prst="rect">
            <a:avLst/>
          </a:prstGeom>
          <a:noFill/>
          <a:ln w="9525" cap="flat">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9B0B81C-452B-5F9F-DCF5-D1DD5D12FE12}"/>
              </a:ext>
            </a:extLst>
          </p:cNvPr>
          <p:cNvSpPr txBox="1">
            <a:spLocks noChangeArrowheads="1"/>
          </p:cNvSpPr>
          <p:nvPr/>
        </p:nvSpPr>
        <p:spPr>
          <a:xfrm>
            <a:off x="568536" y="1157238"/>
            <a:ext cx="8006928" cy="2192710"/>
          </a:xfrm>
          <a:prstGeom prst="rect">
            <a:avLst/>
          </a:prstGeom>
        </p:spPr>
        <p:txBody>
          <a:bodyPr/>
          <a:lstStyle>
            <a:lvl1pPr algn="ctr" rtl="0" fontAlgn="base">
              <a:spcBef>
                <a:spcPct val="0"/>
              </a:spcBef>
              <a:spcAft>
                <a:spcPct val="0"/>
              </a:spcAft>
              <a:defRPr sz="36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20713" lvl="1" indent="-228600" algn="l">
              <a:spcBef>
                <a:spcPts val="325"/>
              </a:spcBef>
            </a:pPr>
            <a:r>
              <a:rPr lang="en-US" sz="2700" b="1" kern="0" dirty="0">
                <a:latin typeface="Arial" panose="020B0604020202020204" pitchFamily="34" charset="0"/>
                <a:ea typeface="BatangChe" pitchFamily="49" charset="-127"/>
                <a:cs typeface="Arial" panose="020B0604020202020204" pitchFamily="34" charset="0"/>
              </a:rPr>
              <a:t>“A nation reveals itself not only by the men it produces,  but also by the men it honors, the men it remembers.”</a:t>
            </a:r>
            <a:br>
              <a:rPr lang="en-US" sz="2700" b="1" kern="0" dirty="0">
                <a:latin typeface="Arial" panose="020B0604020202020204" pitchFamily="34" charset="0"/>
                <a:ea typeface="BatangChe" pitchFamily="49" charset="-127"/>
                <a:cs typeface="Arial" panose="020B0604020202020204" pitchFamily="34" charset="0"/>
              </a:rPr>
            </a:br>
            <a:br>
              <a:rPr lang="en-US" sz="2700" b="1" kern="0" dirty="0">
                <a:latin typeface="Arial" panose="020B0604020202020204" pitchFamily="34" charset="0"/>
                <a:ea typeface="BatangChe" pitchFamily="49" charset="-127"/>
                <a:cs typeface="Arial" panose="020B0604020202020204" pitchFamily="34" charset="0"/>
              </a:rPr>
            </a:br>
            <a:r>
              <a:rPr lang="en-US" sz="2700" b="1" kern="0" dirty="0">
                <a:latin typeface="Arial" panose="020B0604020202020204" pitchFamily="34" charset="0"/>
                <a:ea typeface="BatangChe" pitchFamily="49" charset="-127"/>
                <a:cs typeface="Arial" panose="020B0604020202020204" pitchFamily="34" charset="0"/>
              </a:rPr>
              <a:t>			- John F. Kennedy</a:t>
            </a:r>
            <a:endParaRPr lang="en-US" sz="6600" kern="0" dirty="0">
              <a:latin typeface="Arial" panose="020B0604020202020204" pitchFamily="34" charset="0"/>
              <a:ea typeface="BatangChe" pitchFamily="49" charset="-127"/>
              <a:cs typeface="Arial" panose="020B0604020202020204" pitchFamily="34" charset="0"/>
            </a:endParaRPr>
          </a:p>
        </p:txBody>
      </p:sp>
      <p:sp>
        <p:nvSpPr>
          <p:cNvPr id="5" name="Rectangle 4">
            <a:extLst>
              <a:ext uri="{FF2B5EF4-FFF2-40B4-BE49-F238E27FC236}">
                <a16:creationId xmlns:a16="http://schemas.microsoft.com/office/drawing/2014/main" id="{B3A58377-3544-EC79-A3CE-5D248889C853}"/>
              </a:ext>
            </a:extLst>
          </p:cNvPr>
          <p:cNvSpPr/>
          <p:nvPr/>
        </p:nvSpPr>
        <p:spPr>
          <a:xfrm>
            <a:off x="1066800" y="-2491"/>
            <a:ext cx="6438405" cy="769441"/>
          </a:xfrm>
          <a:prstGeom prst="rect">
            <a:avLst/>
          </a:prstGeom>
        </p:spPr>
        <p:txBody>
          <a:bodyPr wrap="square">
            <a:spAutoFit/>
          </a:bodyPr>
          <a:lstStyle/>
          <a:p>
            <a:pPr algn="ctr" fontAlgn="auto">
              <a:spcAft>
                <a:spcPts val="0"/>
              </a:spcAft>
              <a:defRPr/>
            </a:pPr>
            <a:r>
              <a:rPr lang="en-US" sz="4400" b="1" dirty="0">
                <a:effectLst>
                  <a:outerShdw blurRad="31750" dist="25400" dir="5400000" algn="tl" rotWithShape="0">
                    <a:srgbClr val="000000">
                      <a:alpha val="25000"/>
                    </a:srgbClr>
                  </a:outerShdw>
                </a:effectLst>
                <a:latin typeface="Rockwell" pitchFamily="18" charset="0"/>
                <a:ea typeface="BatangChe" pitchFamily="49" charset="-127"/>
              </a:rPr>
              <a:t>Introduction</a:t>
            </a:r>
          </a:p>
        </p:txBody>
      </p:sp>
      <p:pic>
        <p:nvPicPr>
          <p:cNvPr id="6" name="Picture 5">
            <a:extLst>
              <a:ext uri="{FF2B5EF4-FFF2-40B4-BE49-F238E27FC236}">
                <a16:creationId xmlns:a16="http://schemas.microsoft.com/office/drawing/2014/main" id="{FA0106A2-12ED-740A-EAFB-A83742CE3DA2}"/>
              </a:ext>
            </a:extLst>
          </p:cNvPr>
          <p:cNvPicPr>
            <a:picLocks noChangeAspect="1"/>
          </p:cNvPicPr>
          <p:nvPr/>
        </p:nvPicPr>
        <p:blipFill rotWithShape="1">
          <a:blip r:embed="rId2"/>
          <a:srcRect l="48058" t="60674" r="31680" b="16227"/>
          <a:stretch/>
        </p:blipFill>
        <p:spPr>
          <a:xfrm>
            <a:off x="1495513" y="3508053"/>
            <a:ext cx="6110243" cy="3188482"/>
          </a:xfrm>
          <a:prstGeom prst="rect">
            <a:avLst/>
          </a:prstGeom>
        </p:spPr>
      </p:pic>
    </p:spTree>
    <p:extLst>
      <p:ext uri="{BB962C8B-B14F-4D97-AF65-F5344CB8AC3E}">
        <p14:creationId xmlns:p14="http://schemas.microsoft.com/office/powerpoint/2010/main" val="9762365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7B51DA8-2F0D-C8E6-6751-CB028A387D0B}"/>
              </a:ext>
            </a:extLst>
          </p:cNvPr>
          <p:cNvSpPr txBox="1"/>
          <p:nvPr/>
        </p:nvSpPr>
        <p:spPr>
          <a:xfrm>
            <a:off x="752028" y="3143262"/>
            <a:ext cx="7540238" cy="1754326"/>
          </a:xfrm>
          <a:prstGeom prst="rect">
            <a:avLst/>
          </a:prstGeom>
          <a:noFill/>
        </p:spPr>
        <p:txBody>
          <a:bodyPr wrap="square">
            <a:spAutoFit/>
          </a:bodyPr>
          <a:lstStyle/>
          <a:p>
            <a:pPr algn="just"/>
            <a:r>
              <a:rPr lang="en-US" b="0" i="0" dirty="0">
                <a:solidFill>
                  <a:srgbClr val="000000"/>
                </a:solidFill>
                <a:effectLst/>
                <a:latin typeface="Arial" panose="020B0604020202020204" pitchFamily="34" charset="0"/>
              </a:rPr>
              <a:t>The primary mission of the Casualty Assistance Center is to provide high quality, quick and responsive, professional service to the primary next of kin (PNOK) of critically injured or deceased Active-Duty Army Soldiers, Retirees, Veterans and Department of the Army Civilians within our geographical area of responsibility.</a:t>
            </a:r>
          </a:p>
          <a:p>
            <a:endParaRPr lang="en-US" b="1" i="0" dirty="0">
              <a:solidFill>
                <a:srgbClr val="111111"/>
              </a:solidFill>
              <a:effectLst/>
              <a:latin typeface="Roboto" panose="020F0502020204030204" pitchFamily="2" charset="0"/>
            </a:endParaRPr>
          </a:p>
        </p:txBody>
      </p:sp>
      <p:sp>
        <p:nvSpPr>
          <p:cNvPr id="7" name="TextBox 6">
            <a:extLst>
              <a:ext uri="{FF2B5EF4-FFF2-40B4-BE49-F238E27FC236}">
                <a16:creationId xmlns:a16="http://schemas.microsoft.com/office/drawing/2014/main" id="{0C92649D-CC7C-C1CD-2B00-B8547734C5F5}"/>
              </a:ext>
            </a:extLst>
          </p:cNvPr>
          <p:cNvSpPr txBox="1"/>
          <p:nvPr/>
        </p:nvSpPr>
        <p:spPr>
          <a:xfrm>
            <a:off x="1447084" y="1109584"/>
            <a:ext cx="5964964" cy="1692771"/>
          </a:xfrm>
          <a:prstGeom prst="rect">
            <a:avLst/>
          </a:prstGeom>
          <a:noFill/>
        </p:spPr>
        <p:txBody>
          <a:bodyPr wrap="square" rtlCol="0">
            <a:spAutoFit/>
          </a:bodyPr>
          <a:lstStyle/>
          <a:p>
            <a:pPr algn="ctr"/>
            <a:r>
              <a:rPr lang="en-US" sz="3200" dirty="0">
                <a:latin typeface="Arial" panose="020B0604020202020204" pitchFamily="34" charset="0"/>
                <a:cs typeface="Arial" panose="020B0604020202020204" pitchFamily="34" charset="0"/>
              </a:rPr>
              <a:t>Casualty Assistance  Center</a:t>
            </a:r>
          </a:p>
          <a:p>
            <a:pPr algn="ctr"/>
            <a:endParaRPr lang="en-US" sz="3200" dirty="0">
              <a:latin typeface="Arial" panose="020B0604020202020204" pitchFamily="34" charset="0"/>
              <a:cs typeface="Arial" panose="020B0604020202020204" pitchFamily="34" charset="0"/>
            </a:endParaRPr>
          </a:p>
          <a:p>
            <a:pPr algn="ctr"/>
            <a:r>
              <a:rPr lang="en-US" sz="3200" dirty="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Mission</a:t>
            </a:r>
          </a:p>
        </p:txBody>
      </p:sp>
    </p:spTree>
    <p:extLst>
      <p:ext uri="{BB962C8B-B14F-4D97-AF65-F5344CB8AC3E}">
        <p14:creationId xmlns:p14="http://schemas.microsoft.com/office/powerpoint/2010/main" val="41057126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8EAE57-613F-721C-50A8-1F088D087D6A}"/>
              </a:ext>
            </a:extLst>
          </p:cNvPr>
          <p:cNvPicPr>
            <a:picLocks noChangeAspect="1" noChangeArrowheads="1"/>
          </p:cNvPicPr>
          <p:nvPr/>
        </p:nvPicPr>
        <p:blipFill>
          <a:blip r:embed="rId3" cstate="print"/>
          <a:srcRect/>
          <a:stretch>
            <a:fillRect/>
          </a:stretch>
        </p:blipFill>
        <p:spPr bwMode="auto">
          <a:xfrm>
            <a:off x="3024899" y="1835025"/>
            <a:ext cx="3916595" cy="4745736"/>
          </a:xfrm>
          <a:prstGeom prst="rect">
            <a:avLst/>
          </a:prstGeom>
          <a:noFill/>
          <a:ln w="9525">
            <a:noFill/>
            <a:miter lim="800000"/>
            <a:headEnd/>
            <a:tailEnd/>
          </a:ln>
        </p:spPr>
      </p:pic>
      <p:pic>
        <p:nvPicPr>
          <p:cNvPr id="4" name="Picture 4">
            <a:extLst>
              <a:ext uri="{FF2B5EF4-FFF2-40B4-BE49-F238E27FC236}">
                <a16:creationId xmlns:a16="http://schemas.microsoft.com/office/drawing/2014/main" id="{0CCA8634-3F1E-7B79-FA4C-156DEDD13B64}"/>
              </a:ext>
            </a:extLst>
          </p:cNvPr>
          <p:cNvPicPr>
            <a:picLocks noChangeAspect="1" noChangeArrowheads="1"/>
          </p:cNvPicPr>
          <p:nvPr/>
        </p:nvPicPr>
        <p:blipFill>
          <a:blip r:embed="rId4" cstate="print"/>
          <a:srcRect/>
          <a:stretch>
            <a:fillRect/>
          </a:stretch>
        </p:blipFill>
        <p:spPr bwMode="auto">
          <a:xfrm>
            <a:off x="3267728" y="685800"/>
            <a:ext cx="3284577" cy="1419225"/>
          </a:xfrm>
          <a:prstGeom prst="rect">
            <a:avLst/>
          </a:prstGeom>
          <a:noFill/>
          <a:ln w="9525">
            <a:noFill/>
            <a:miter lim="800000"/>
            <a:headEnd/>
            <a:tailEnd/>
          </a:ln>
        </p:spPr>
      </p:pic>
      <p:cxnSp>
        <p:nvCxnSpPr>
          <p:cNvPr id="5" name="Straight Arrow Connector 4">
            <a:extLst>
              <a:ext uri="{FF2B5EF4-FFF2-40B4-BE49-F238E27FC236}">
                <a16:creationId xmlns:a16="http://schemas.microsoft.com/office/drawing/2014/main" id="{F56C9EE8-35B5-FBA6-CC40-6AE7B81E3797}"/>
              </a:ext>
            </a:extLst>
          </p:cNvPr>
          <p:cNvCxnSpPr/>
          <p:nvPr/>
        </p:nvCxnSpPr>
        <p:spPr>
          <a:xfrm>
            <a:off x="1104312" y="1066800"/>
            <a:ext cx="222163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1C88CF9-6AE4-5A38-F11D-6175D87B59FB}"/>
              </a:ext>
            </a:extLst>
          </p:cNvPr>
          <p:cNvCxnSpPr/>
          <p:nvPr/>
        </p:nvCxnSpPr>
        <p:spPr>
          <a:xfrm rot="5400000">
            <a:off x="817898" y="1371600"/>
            <a:ext cx="609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AD683C3-E1D6-C135-044C-814E349F485E}"/>
              </a:ext>
            </a:extLst>
          </p:cNvPr>
          <p:cNvSpPr txBox="1"/>
          <p:nvPr/>
        </p:nvSpPr>
        <p:spPr>
          <a:xfrm>
            <a:off x="356615" y="1806969"/>
            <a:ext cx="1685381" cy="430887"/>
          </a:xfrm>
          <a:prstGeom prst="rect">
            <a:avLst/>
          </a:prstGeom>
          <a:noFill/>
        </p:spPr>
        <p:txBody>
          <a:bodyPr wrap="square" rtlCol="0">
            <a:spAutoFit/>
          </a:bodyPr>
          <a:lstStyle/>
          <a:p>
            <a:pPr algn="ctr"/>
            <a:r>
              <a:rPr lang="en-US" sz="1100" b="1" dirty="0"/>
              <a:t>REDSTONE ARSENAL</a:t>
            </a:r>
          </a:p>
          <a:p>
            <a:pPr algn="ctr"/>
            <a:r>
              <a:rPr lang="en-US" sz="1100" b="1" dirty="0"/>
              <a:t>AOR</a:t>
            </a:r>
          </a:p>
        </p:txBody>
      </p:sp>
      <p:sp>
        <p:nvSpPr>
          <p:cNvPr id="8" name="Rectangle 7">
            <a:extLst>
              <a:ext uri="{FF2B5EF4-FFF2-40B4-BE49-F238E27FC236}">
                <a16:creationId xmlns:a16="http://schemas.microsoft.com/office/drawing/2014/main" id="{D69F12B4-D92F-C27E-C5D9-F20F9622D0B7}"/>
              </a:ext>
            </a:extLst>
          </p:cNvPr>
          <p:cNvSpPr/>
          <p:nvPr/>
        </p:nvSpPr>
        <p:spPr>
          <a:xfrm>
            <a:off x="345240" y="1676400"/>
            <a:ext cx="1737360" cy="6400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6F3B73C-039B-C1BE-579F-832219577122}"/>
              </a:ext>
            </a:extLst>
          </p:cNvPr>
          <p:cNvSpPr txBox="1"/>
          <p:nvPr/>
        </p:nvSpPr>
        <p:spPr>
          <a:xfrm>
            <a:off x="7297026" y="1542288"/>
            <a:ext cx="1149123" cy="430887"/>
          </a:xfrm>
          <a:prstGeom prst="rect">
            <a:avLst/>
          </a:prstGeom>
          <a:noFill/>
        </p:spPr>
        <p:txBody>
          <a:bodyPr wrap="square" rtlCol="0">
            <a:spAutoFit/>
          </a:bodyPr>
          <a:lstStyle/>
          <a:p>
            <a:pPr algn="ctr"/>
            <a:r>
              <a:rPr lang="en-US" sz="1100" b="1" dirty="0"/>
              <a:t>FORT MOORE</a:t>
            </a:r>
          </a:p>
          <a:p>
            <a:pPr algn="ctr"/>
            <a:r>
              <a:rPr lang="en-US" sz="1100" b="1" dirty="0"/>
              <a:t>AOR</a:t>
            </a:r>
          </a:p>
        </p:txBody>
      </p:sp>
      <p:cxnSp>
        <p:nvCxnSpPr>
          <p:cNvPr id="11" name="Straight Arrow Connector 10">
            <a:extLst>
              <a:ext uri="{FF2B5EF4-FFF2-40B4-BE49-F238E27FC236}">
                <a16:creationId xmlns:a16="http://schemas.microsoft.com/office/drawing/2014/main" id="{186C6437-A81B-30FE-2AC8-BCDC4C38719F}"/>
              </a:ext>
            </a:extLst>
          </p:cNvPr>
          <p:cNvCxnSpPr>
            <a:cxnSpLocks/>
          </p:cNvCxnSpPr>
          <p:nvPr/>
        </p:nvCxnSpPr>
        <p:spPr>
          <a:xfrm>
            <a:off x="7881456" y="2075843"/>
            <a:ext cx="9193" cy="841096"/>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9C7E327-F2E7-8214-F33A-5F2499C55FE6}"/>
              </a:ext>
            </a:extLst>
          </p:cNvPr>
          <p:cNvCxnSpPr/>
          <p:nvPr/>
        </p:nvCxnSpPr>
        <p:spPr>
          <a:xfrm flipV="1">
            <a:off x="1352523" y="3017520"/>
            <a:ext cx="2911112" cy="1371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2EB4DE5-1D7A-4DA7-F9D9-7688269450BF}"/>
              </a:ext>
            </a:extLst>
          </p:cNvPr>
          <p:cNvCxnSpPr/>
          <p:nvPr/>
        </p:nvCxnSpPr>
        <p:spPr>
          <a:xfrm>
            <a:off x="1352523" y="4389120"/>
            <a:ext cx="3677194"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0CD9300-5D35-50D6-1CA8-B6EE3A749812}"/>
              </a:ext>
            </a:extLst>
          </p:cNvPr>
          <p:cNvCxnSpPr/>
          <p:nvPr/>
        </p:nvCxnSpPr>
        <p:spPr>
          <a:xfrm>
            <a:off x="1352523" y="4389120"/>
            <a:ext cx="3064329" cy="1447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CA7D19B-A23D-B1EE-1409-AD4F83C241E0}"/>
              </a:ext>
            </a:extLst>
          </p:cNvPr>
          <p:cNvSpPr txBox="1"/>
          <p:nvPr/>
        </p:nvSpPr>
        <p:spPr>
          <a:xfrm>
            <a:off x="659395" y="5730240"/>
            <a:ext cx="1439098" cy="430887"/>
          </a:xfrm>
          <a:prstGeom prst="rect">
            <a:avLst/>
          </a:prstGeom>
          <a:noFill/>
        </p:spPr>
        <p:txBody>
          <a:bodyPr wrap="square" rtlCol="0">
            <a:spAutoFit/>
          </a:bodyPr>
          <a:lstStyle/>
          <a:p>
            <a:pPr algn="ctr"/>
            <a:r>
              <a:rPr lang="en-US" sz="1100" b="1" dirty="0"/>
              <a:t>FORT NOVOSEL</a:t>
            </a:r>
          </a:p>
          <a:p>
            <a:pPr algn="ctr"/>
            <a:r>
              <a:rPr lang="en-US" sz="1100" b="1" dirty="0"/>
              <a:t>AOR</a:t>
            </a:r>
          </a:p>
        </p:txBody>
      </p:sp>
      <p:sp>
        <p:nvSpPr>
          <p:cNvPr id="16" name="Rectangle 15">
            <a:extLst>
              <a:ext uri="{FF2B5EF4-FFF2-40B4-BE49-F238E27FC236}">
                <a16:creationId xmlns:a16="http://schemas.microsoft.com/office/drawing/2014/main" id="{9B827690-7DC3-2420-998A-B5AAF766B714}"/>
              </a:ext>
            </a:extLst>
          </p:cNvPr>
          <p:cNvSpPr/>
          <p:nvPr/>
        </p:nvSpPr>
        <p:spPr>
          <a:xfrm>
            <a:off x="500257" y="5605896"/>
            <a:ext cx="1737360" cy="6400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66CB0183-DA3F-7DA1-3BFA-863FD79F31A6}"/>
              </a:ext>
            </a:extLst>
          </p:cNvPr>
          <p:cNvCxnSpPr/>
          <p:nvPr/>
        </p:nvCxnSpPr>
        <p:spPr>
          <a:xfrm rot="5400000">
            <a:off x="763244" y="4998720"/>
            <a:ext cx="121920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53F4B04-4484-6A05-35DD-84EA810CFC07}"/>
              </a:ext>
            </a:extLst>
          </p:cNvPr>
          <p:cNvSpPr txBox="1"/>
          <p:nvPr/>
        </p:nvSpPr>
        <p:spPr>
          <a:xfrm>
            <a:off x="1285706" y="118722"/>
            <a:ext cx="6262292" cy="461665"/>
          </a:xfrm>
          <a:prstGeom prst="rect">
            <a:avLst/>
          </a:prstGeom>
          <a:noFill/>
        </p:spPr>
        <p:txBody>
          <a:bodyPr wrap="none" rtlCol="0">
            <a:spAutoFit/>
          </a:bodyPr>
          <a:lstStyle/>
          <a:p>
            <a:r>
              <a:rPr lang="en-US" sz="2400" dirty="0"/>
              <a:t>Fort Novosel Casualty Area of Responsibility</a:t>
            </a:r>
          </a:p>
        </p:txBody>
      </p:sp>
      <p:sp>
        <p:nvSpPr>
          <p:cNvPr id="19" name="TextBox 18">
            <a:extLst>
              <a:ext uri="{FF2B5EF4-FFF2-40B4-BE49-F238E27FC236}">
                <a16:creationId xmlns:a16="http://schemas.microsoft.com/office/drawing/2014/main" id="{7A6EC581-F66A-845A-C091-CD1AF395FAAA}"/>
              </a:ext>
            </a:extLst>
          </p:cNvPr>
          <p:cNvSpPr txBox="1"/>
          <p:nvPr/>
        </p:nvSpPr>
        <p:spPr>
          <a:xfrm>
            <a:off x="7011540" y="5107995"/>
            <a:ext cx="1737360" cy="640080"/>
          </a:xfrm>
          <a:prstGeom prst="rect">
            <a:avLst/>
          </a:prstGeom>
          <a:noFill/>
          <a:ln w="28575">
            <a:solidFill>
              <a:schemeClr val="tx1"/>
            </a:solidFill>
          </a:ln>
        </p:spPr>
        <p:txBody>
          <a:bodyPr wrap="square" rtlCol="0">
            <a:spAutoFit/>
          </a:bodyPr>
          <a:lstStyle/>
          <a:p>
            <a:r>
              <a:rPr lang="en-US" sz="1200" b="1" dirty="0"/>
              <a:t>7</a:t>
            </a:r>
            <a:r>
              <a:rPr lang="en-US" sz="1200" b="1" baseline="30000" dirty="0"/>
              <a:t>th</a:t>
            </a:r>
            <a:r>
              <a:rPr lang="en-US" sz="1200" b="1" dirty="0"/>
              <a:t> SFG provides both CNO/CAO for their Soldiers</a:t>
            </a:r>
          </a:p>
        </p:txBody>
      </p:sp>
      <p:sp>
        <p:nvSpPr>
          <p:cNvPr id="20" name="Rectangle 19">
            <a:extLst>
              <a:ext uri="{FF2B5EF4-FFF2-40B4-BE49-F238E27FC236}">
                <a16:creationId xmlns:a16="http://schemas.microsoft.com/office/drawing/2014/main" id="{FEAB0CFD-9F9C-E11C-0632-AB156D391214}"/>
              </a:ext>
            </a:extLst>
          </p:cNvPr>
          <p:cNvSpPr/>
          <p:nvPr/>
        </p:nvSpPr>
        <p:spPr>
          <a:xfrm>
            <a:off x="7042250" y="1416355"/>
            <a:ext cx="1737360" cy="6400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3">
            <a:extLst>
              <a:ext uri="{FF2B5EF4-FFF2-40B4-BE49-F238E27FC236}">
                <a16:creationId xmlns:a16="http://schemas.microsoft.com/office/drawing/2014/main" id="{72D1CD05-BF73-CAEB-F70D-12AC5D98C775}"/>
              </a:ext>
            </a:extLst>
          </p:cNvPr>
          <p:cNvPicPr>
            <a:picLocks noChangeAspect="1" noChangeArrowheads="1"/>
          </p:cNvPicPr>
          <p:nvPr/>
        </p:nvPicPr>
        <p:blipFill>
          <a:blip r:embed="rId5" cstate="print"/>
          <a:srcRect/>
          <a:stretch>
            <a:fillRect/>
          </a:stretch>
        </p:blipFill>
        <p:spPr bwMode="auto">
          <a:xfrm>
            <a:off x="6788277" y="3072384"/>
            <a:ext cx="2276475" cy="1743075"/>
          </a:xfrm>
          <a:prstGeom prst="rect">
            <a:avLst/>
          </a:prstGeom>
          <a:noFill/>
          <a:ln w="9525">
            <a:noFill/>
            <a:miter lim="800000"/>
            <a:headEnd/>
            <a:tailEnd/>
          </a:ln>
        </p:spPr>
      </p:pic>
      <p:cxnSp>
        <p:nvCxnSpPr>
          <p:cNvPr id="24" name="Straight Connector 23">
            <a:extLst>
              <a:ext uri="{FF2B5EF4-FFF2-40B4-BE49-F238E27FC236}">
                <a16:creationId xmlns:a16="http://schemas.microsoft.com/office/drawing/2014/main" id="{6EAB2726-C6DF-2C8C-3681-BB3A4D8ECF30}"/>
              </a:ext>
            </a:extLst>
          </p:cNvPr>
          <p:cNvCxnSpPr/>
          <p:nvPr/>
        </p:nvCxnSpPr>
        <p:spPr>
          <a:xfrm rot="5400000">
            <a:off x="7653228" y="6078336"/>
            <a:ext cx="609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8F154ACF-C841-4390-D7BF-32A4886D82CA}"/>
              </a:ext>
            </a:extLst>
          </p:cNvPr>
          <p:cNvCxnSpPr>
            <a:cxnSpLocks/>
          </p:cNvCxnSpPr>
          <p:nvPr/>
        </p:nvCxnSpPr>
        <p:spPr>
          <a:xfrm flipH="1" flipV="1">
            <a:off x="5231881" y="5757179"/>
            <a:ext cx="2735291" cy="63510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0A5F5C38-10A2-BC41-4D6D-8C682CEECC73}"/>
              </a:ext>
            </a:extLst>
          </p:cNvPr>
          <p:cNvGrpSpPr/>
          <p:nvPr/>
        </p:nvGrpSpPr>
        <p:grpSpPr>
          <a:xfrm>
            <a:off x="149551" y="1284613"/>
            <a:ext cx="8844897" cy="5244374"/>
            <a:chOff x="142239" y="1059068"/>
            <a:chExt cx="11907521" cy="5389013"/>
          </a:xfrm>
          <a:solidFill>
            <a:srgbClr val="FFC000"/>
          </a:solidFill>
        </p:grpSpPr>
        <p:sp>
          <p:nvSpPr>
            <p:cNvPr id="18" name="Rectangle 17">
              <a:extLst>
                <a:ext uri="{FF2B5EF4-FFF2-40B4-BE49-F238E27FC236}">
                  <a16:creationId xmlns:a16="http://schemas.microsoft.com/office/drawing/2014/main" id="{B87D417A-A3FE-DD66-28A9-119782960C03}"/>
                </a:ext>
              </a:extLst>
            </p:cNvPr>
            <p:cNvSpPr/>
            <p:nvPr/>
          </p:nvSpPr>
          <p:spPr>
            <a:xfrm>
              <a:off x="142239" y="5252565"/>
              <a:ext cx="2679688" cy="118872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i="0" dirty="0">
                  <a:solidFill>
                    <a:schemeClr val="tx1"/>
                  </a:solidFill>
                  <a:effectLst/>
                  <a:latin typeface="Helvetica Neue"/>
                </a:rPr>
                <a:t>ROBERT J. TAYLOR</a:t>
              </a:r>
              <a:br>
                <a:rPr lang="en-US" sz="1200" dirty="0">
                  <a:solidFill>
                    <a:schemeClr val="tx1"/>
                  </a:solidFill>
                </a:rPr>
              </a:br>
              <a:r>
                <a:rPr lang="en-US" sz="1200" b="0" i="0" dirty="0">
                  <a:solidFill>
                    <a:schemeClr val="tx1"/>
                  </a:solidFill>
                  <a:effectLst/>
                  <a:latin typeface="Helvetica Neue"/>
                </a:rPr>
                <a:t>US ARMY GARRISON FT. </a:t>
              </a:r>
              <a:endParaRPr lang="en-US" sz="1200" dirty="0">
                <a:solidFill>
                  <a:schemeClr val="tx1"/>
                </a:solidFill>
                <a:latin typeface="Helvetica Neue"/>
              </a:endParaRPr>
            </a:p>
            <a:p>
              <a:pPr algn="ctr"/>
              <a:r>
                <a:rPr lang="en-US" sz="1200" dirty="0">
                  <a:solidFill>
                    <a:schemeClr val="tx1"/>
                  </a:solidFill>
                  <a:latin typeface="Helvetica Neue"/>
                </a:rPr>
                <a:t>NOVOSEL</a:t>
              </a:r>
              <a:br>
                <a:rPr lang="en-US" sz="1200" dirty="0">
                  <a:solidFill>
                    <a:schemeClr val="tx1"/>
                  </a:solidFill>
                </a:rPr>
              </a:br>
              <a:r>
                <a:rPr lang="en-US" sz="1200" b="0" i="0" dirty="0">
                  <a:solidFill>
                    <a:schemeClr val="tx1"/>
                  </a:solidFill>
                  <a:effectLst/>
                  <a:latin typeface="Helvetica Neue"/>
                </a:rPr>
                <a:t>MEMORIAL AFFAIRS COORDINATOR</a:t>
              </a:r>
              <a:endParaRPr lang="en-US" sz="1200" dirty="0">
                <a:solidFill>
                  <a:schemeClr val="tx1"/>
                </a:solidFill>
              </a:endParaRPr>
            </a:p>
          </p:txBody>
        </p:sp>
        <p:cxnSp>
          <p:nvCxnSpPr>
            <p:cNvPr id="19" name="Straight Connector 18">
              <a:extLst>
                <a:ext uri="{FF2B5EF4-FFF2-40B4-BE49-F238E27FC236}">
                  <a16:creationId xmlns:a16="http://schemas.microsoft.com/office/drawing/2014/main" id="{4E5EE62C-BD3B-4D54-CBAA-4ED267776B00}"/>
                </a:ext>
              </a:extLst>
            </p:cNvPr>
            <p:cNvCxnSpPr>
              <a:cxnSpLocks/>
            </p:cNvCxnSpPr>
            <p:nvPr/>
          </p:nvCxnSpPr>
          <p:spPr>
            <a:xfrm flipH="1">
              <a:off x="1578022" y="1733981"/>
              <a:ext cx="2844070" cy="3518584"/>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101662E3-CB6F-2D3A-CAD5-B7C83A1B0C55}"/>
                </a:ext>
              </a:extLst>
            </p:cNvPr>
            <p:cNvSpPr/>
            <p:nvPr/>
          </p:nvSpPr>
          <p:spPr>
            <a:xfrm>
              <a:off x="4422092" y="1059068"/>
              <a:ext cx="3384739" cy="1344168"/>
            </a:xfrm>
            <a:prstGeom prst="rect">
              <a:avLst/>
            </a:prstGeom>
            <a:grp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i="0" dirty="0">
                  <a:solidFill>
                    <a:schemeClr val="tx1"/>
                  </a:solidFill>
                  <a:effectLst/>
                  <a:latin typeface="Helvetica Neue"/>
                </a:rPr>
                <a:t>Mr. Tracy A. Robinson</a:t>
              </a:r>
              <a:br>
                <a:rPr lang="en-US" sz="1200" dirty="0">
                  <a:solidFill>
                    <a:schemeClr val="tx1"/>
                  </a:solidFill>
                </a:rPr>
              </a:br>
              <a:r>
                <a:rPr lang="en-US" sz="1200" b="0" i="0" dirty="0">
                  <a:solidFill>
                    <a:schemeClr val="tx1"/>
                  </a:solidFill>
                  <a:effectLst/>
                  <a:latin typeface="Helvetica Neue"/>
                </a:rPr>
                <a:t>US ARMY GARRISON FT. NOVOSEL, AL</a:t>
              </a:r>
              <a:br>
                <a:rPr lang="en-US" sz="1200" dirty="0">
                  <a:solidFill>
                    <a:schemeClr val="tx1"/>
                  </a:solidFill>
                </a:rPr>
              </a:br>
              <a:r>
                <a:rPr lang="en-US" sz="1200" b="0" i="0" dirty="0">
                  <a:solidFill>
                    <a:schemeClr val="tx1"/>
                  </a:solidFill>
                  <a:effectLst/>
                  <a:latin typeface="Helvetica Neue"/>
                </a:rPr>
                <a:t>SUPERVISORY CASUALTY AFFAIRS COORDINATOR</a:t>
              </a:r>
              <a:endParaRPr lang="en-US" sz="1200" dirty="0">
                <a:solidFill>
                  <a:schemeClr val="tx1"/>
                </a:solidFill>
              </a:endParaRPr>
            </a:p>
          </p:txBody>
        </p:sp>
        <p:sp>
          <p:nvSpPr>
            <p:cNvPr id="21" name="Rectangle 20">
              <a:extLst>
                <a:ext uri="{FF2B5EF4-FFF2-40B4-BE49-F238E27FC236}">
                  <a16:creationId xmlns:a16="http://schemas.microsoft.com/office/drawing/2014/main" id="{B7693605-4B5B-6329-A9C6-D3A52B6B987C}"/>
                </a:ext>
              </a:extLst>
            </p:cNvPr>
            <p:cNvSpPr/>
            <p:nvPr/>
          </p:nvSpPr>
          <p:spPr>
            <a:xfrm>
              <a:off x="3096977" y="5252565"/>
              <a:ext cx="2834640" cy="1188720"/>
            </a:xfrm>
            <a:prstGeom prst="rect">
              <a:avLst/>
            </a:prstGeom>
            <a:grp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i="0" dirty="0">
                  <a:solidFill>
                    <a:schemeClr val="tx1"/>
                  </a:solidFill>
                  <a:effectLst/>
                  <a:latin typeface="Helvetica Neue"/>
                </a:rPr>
                <a:t>Jerry L. Lucas</a:t>
              </a:r>
              <a:br>
                <a:rPr lang="en-US" sz="1200" dirty="0">
                  <a:solidFill>
                    <a:schemeClr val="tx1"/>
                  </a:solidFill>
                </a:rPr>
              </a:br>
              <a:r>
                <a:rPr lang="en-US" sz="1200" b="0" i="0" dirty="0">
                  <a:solidFill>
                    <a:schemeClr val="tx1"/>
                  </a:solidFill>
                  <a:effectLst/>
                  <a:latin typeface="Helvetica Neue"/>
                </a:rPr>
                <a:t>US ARMY GARRISON FT. </a:t>
              </a:r>
              <a:endParaRPr lang="en-US" sz="1200" dirty="0">
                <a:solidFill>
                  <a:schemeClr val="tx1"/>
                </a:solidFill>
                <a:latin typeface="Helvetica Neue"/>
              </a:endParaRPr>
            </a:p>
            <a:p>
              <a:pPr algn="ctr"/>
              <a:r>
                <a:rPr lang="en-US" sz="1200" dirty="0">
                  <a:solidFill>
                    <a:schemeClr val="tx1"/>
                  </a:solidFill>
                  <a:latin typeface="Helvetica Neue"/>
                </a:rPr>
                <a:t>NOVOSEL</a:t>
              </a:r>
              <a:br>
                <a:rPr lang="en-US" sz="1200" dirty="0">
                  <a:solidFill>
                    <a:schemeClr val="tx1"/>
                  </a:solidFill>
                </a:rPr>
              </a:br>
              <a:r>
                <a:rPr lang="en-US" sz="1200" b="0" i="0" dirty="0">
                  <a:solidFill>
                    <a:schemeClr val="tx1"/>
                  </a:solidFill>
                  <a:effectLst/>
                  <a:latin typeface="Helvetica Neue"/>
                </a:rPr>
                <a:t>BENEFITS COORDINATOR</a:t>
              </a:r>
              <a:br>
                <a:rPr lang="en-US" sz="1200" dirty="0">
                  <a:solidFill>
                    <a:schemeClr val="tx1"/>
                  </a:solidFill>
                </a:rPr>
              </a:br>
              <a:endParaRPr lang="en-US" sz="1200" dirty="0">
                <a:solidFill>
                  <a:schemeClr val="tx1"/>
                </a:solidFill>
              </a:endParaRPr>
            </a:p>
          </p:txBody>
        </p:sp>
        <p:sp>
          <p:nvSpPr>
            <p:cNvPr id="22" name="Rectangle 21">
              <a:extLst>
                <a:ext uri="{FF2B5EF4-FFF2-40B4-BE49-F238E27FC236}">
                  <a16:creationId xmlns:a16="http://schemas.microsoft.com/office/drawing/2014/main" id="{CF92795A-973C-6C2D-7AFC-261F3B2C28A8}"/>
                </a:ext>
              </a:extLst>
            </p:cNvPr>
            <p:cNvSpPr/>
            <p:nvPr/>
          </p:nvSpPr>
          <p:spPr>
            <a:xfrm>
              <a:off x="6165425" y="5259361"/>
              <a:ext cx="2783676" cy="1188720"/>
            </a:xfrm>
            <a:prstGeom prst="rect">
              <a:avLst/>
            </a:prstGeom>
            <a:grp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i="0" dirty="0">
                  <a:solidFill>
                    <a:schemeClr val="tx1"/>
                  </a:solidFill>
                  <a:effectLst/>
                  <a:latin typeface="Helvetica Neue"/>
                </a:rPr>
                <a:t>April D. Dardy</a:t>
              </a:r>
              <a:br>
                <a:rPr lang="en-US" sz="1200" dirty="0">
                  <a:solidFill>
                    <a:schemeClr val="tx1"/>
                  </a:solidFill>
                </a:rPr>
              </a:br>
              <a:r>
                <a:rPr lang="en-US" sz="1200" b="0" i="0" dirty="0">
                  <a:solidFill>
                    <a:schemeClr val="tx1"/>
                  </a:solidFill>
                  <a:effectLst/>
                  <a:latin typeface="Helvetica Neue"/>
                </a:rPr>
                <a:t>US ARMY GARRISON FT. NOVOSEL</a:t>
              </a:r>
              <a:br>
                <a:rPr lang="en-US" sz="1200" dirty="0">
                  <a:solidFill>
                    <a:schemeClr val="tx1"/>
                  </a:solidFill>
                </a:rPr>
              </a:br>
              <a:r>
                <a:rPr lang="en-US" sz="1200" b="0" i="0" dirty="0">
                  <a:solidFill>
                    <a:schemeClr val="tx1"/>
                  </a:solidFill>
                  <a:effectLst/>
                  <a:latin typeface="Helvetica Neue"/>
                </a:rPr>
                <a:t>MORTUARY AFFAIRS COORDINATOR</a:t>
              </a:r>
              <a:endParaRPr lang="en-US" sz="1200" dirty="0">
                <a:solidFill>
                  <a:schemeClr val="tx1"/>
                </a:solidFill>
              </a:endParaRPr>
            </a:p>
          </p:txBody>
        </p:sp>
        <p:sp>
          <p:nvSpPr>
            <p:cNvPr id="23" name="Rectangle 22">
              <a:extLst>
                <a:ext uri="{FF2B5EF4-FFF2-40B4-BE49-F238E27FC236}">
                  <a16:creationId xmlns:a16="http://schemas.microsoft.com/office/drawing/2014/main" id="{9BB1C6AF-B822-8DED-6FF0-76664C8FB04D}"/>
                </a:ext>
              </a:extLst>
            </p:cNvPr>
            <p:cNvSpPr/>
            <p:nvPr/>
          </p:nvSpPr>
          <p:spPr>
            <a:xfrm>
              <a:off x="9215120" y="5251340"/>
              <a:ext cx="2834640" cy="1188720"/>
            </a:xfrm>
            <a:prstGeom prst="rect">
              <a:avLst/>
            </a:prstGeom>
            <a:grp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i="0" dirty="0">
                  <a:solidFill>
                    <a:schemeClr val="tx1"/>
                  </a:solidFill>
                  <a:effectLst/>
                  <a:latin typeface="Helvetica Neue"/>
                </a:rPr>
                <a:t>Terry L. Johnson</a:t>
              </a:r>
              <a:br>
                <a:rPr lang="en-US" sz="1200" dirty="0">
                  <a:solidFill>
                    <a:schemeClr val="tx1"/>
                  </a:solidFill>
                </a:rPr>
              </a:br>
              <a:r>
                <a:rPr lang="en-US" sz="1200" b="0" i="0" dirty="0">
                  <a:solidFill>
                    <a:schemeClr val="tx1"/>
                  </a:solidFill>
                  <a:effectLst/>
                  <a:latin typeface="Helvetica Neue"/>
                </a:rPr>
                <a:t>US ARMY GARRISON FT. NOVOSEL</a:t>
              </a:r>
              <a:br>
                <a:rPr lang="en-US" sz="1200" dirty="0">
                  <a:solidFill>
                    <a:schemeClr val="tx1"/>
                  </a:solidFill>
                </a:rPr>
              </a:br>
              <a:r>
                <a:rPr lang="en-US" sz="1200" b="0" i="0" dirty="0">
                  <a:solidFill>
                    <a:schemeClr val="tx1"/>
                  </a:solidFill>
                  <a:effectLst/>
                  <a:latin typeface="Helvetica Neue"/>
                </a:rPr>
                <a:t>TRAINING INSTRUCTOR (CASUALTY AFFAIRS)</a:t>
              </a:r>
              <a:endParaRPr lang="en-US" sz="1200" dirty="0">
                <a:solidFill>
                  <a:schemeClr val="tx1"/>
                </a:solidFill>
              </a:endParaRPr>
            </a:p>
          </p:txBody>
        </p:sp>
        <p:sp>
          <p:nvSpPr>
            <p:cNvPr id="24" name="Rectangle 23">
              <a:extLst>
                <a:ext uri="{FF2B5EF4-FFF2-40B4-BE49-F238E27FC236}">
                  <a16:creationId xmlns:a16="http://schemas.microsoft.com/office/drawing/2014/main" id="{A128FA8C-12FD-7C5E-6001-BE2ABDB68D60}"/>
                </a:ext>
              </a:extLst>
            </p:cNvPr>
            <p:cNvSpPr/>
            <p:nvPr/>
          </p:nvSpPr>
          <p:spPr>
            <a:xfrm>
              <a:off x="4697142" y="3010986"/>
              <a:ext cx="2834640" cy="1169080"/>
            </a:xfrm>
            <a:prstGeom prst="rect">
              <a:avLst/>
            </a:prstGeom>
            <a:grp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i="0" dirty="0">
                  <a:solidFill>
                    <a:schemeClr val="tx1"/>
                  </a:solidFill>
                  <a:effectLst/>
                  <a:latin typeface="Helvetica Neue"/>
                </a:rPr>
                <a:t>Sarah M. Kelsey</a:t>
              </a:r>
              <a:br>
                <a:rPr lang="en-US" sz="1200" dirty="0">
                  <a:solidFill>
                    <a:schemeClr val="tx1"/>
                  </a:solidFill>
                </a:rPr>
              </a:br>
              <a:r>
                <a:rPr lang="en-US" sz="1200" b="0" i="0" dirty="0">
                  <a:solidFill>
                    <a:schemeClr val="tx1"/>
                  </a:solidFill>
                  <a:effectLst/>
                  <a:latin typeface="Helvetica Neue"/>
                </a:rPr>
                <a:t>US ARMY GARRISON FT. </a:t>
              </a:r>
              <a:r>
                <a:rPr lang="en-US" sz="1200" dirty="0">
                  <a:solidFill>
                    <a:schemeClr val="tx1"/>
                  </a:solidFill>
                  <a:latin typeface="Helvetica Neue"/>
                </a:rPr>
                <a:t>NOVOSEL</a:t>
              </a:r>
              <a:br>
                <a:rPr lang="en-US" sz="1200" dirty="0">
                  <a:solidFill>
                    <a:schemeClr val="tx1"/>
                  </a:solidFill>
                </a:rPr>
              </a:br>
              <a:r>
                <a:rPr lang="en-US" sz="1200" b="0" i="0" dirty="0">
                  <a:solidFill>
                    <a:schemeClr val="tx1"/>
                  </a:solidFill>
                  <a:effectLst/>
                  <a:latin typeface="Helvetica Neue"/>
                </a:rPr>
                <a:t>CASUALTY OPERATIONS COORDINATOR</a:t>
              </a:r>
              <a:br>
                <a:rPr lang="en-US" sz="1200" dirty="0">
                  <a:solidFill>
                    <a:schemeClr val="tx1"/>
                  </a:solidFill>
                </a:rPr>
              </a:br>
              <a:endParaRPr lang="en-US" sz="1200" dirty="0">
                <a:solidFill>
                  <a:schemeClr val="tx1"/>
                </a:solidFill>
              </a:endParaRPr>
            </a:p>
          </p:txBody>
        </p:sp>
        <p:cxnSp>
          <p:nvCxnSpPr>
            <p:cNvPr id="25" name="Straight Connector 24">
              <a:extLst>
                <a:ext uri="{FF2B5EF4-FFF2-40B4-BE49-F238E27FC236}">
                  <a16:creationId xmlns:a16="http://schemas.microsoft.com/office/drawing/2014/main" id="{58079C90-6491-C77C-CE1B-F003BFFEA677}"/>
                </a:ext>
              </a:extLst>
            </p:cNvPr>
            <p:cNvCxnSpPr>
              <a:cxnSpLocks/>
            </p:cNvCxnSpPr>
            <p:nvPr/>
          </p:nvCxnSpPr>
          <p:spPr>
            <a:xfrm>
              <a:off x="6114461" y="2403236"/>
              <a:ext cx="0" cy="60183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A0FB45F-F62A-D038-FD7A-29AD885CE027}"/>
                </a:ext>
              </a:extLst>
            </p:cNvPr>
            <p:cNvCxnSpPr>
              <a:cxnSpLocks/>
              <a:stCxn id="20" idx="3"/>
            </p:cNvCxnSpPr>
            <p:nvPr/>
          </p:nvCxnSpPr>
          <p:spPr>
            <a:xfrm>
              <a:off x="7806831" y="1731152"/>
              <a:ext cx="2816578" cy="3520188"/>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022E1FA-AB40-F004-8D09-C31AEDF839E9}"/>
                </a:ext>
              </a:extLst>
            </p:cNvPr>
            <p:cNvCxnSpPr>
              <a:cxnSpLocks/>
            </p:cNvCxnSpPr>
            <p:nvPr/>
          </p:nvCxnSpPr>
          <p:spPr>
            <a:xfrm>
              <a:off x="2988273" y="3490444"/>
              <a:ext cx="1600165" cy="176100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67710CA-D41F-292E-B5F9-6DE3EFE28449}"/>
                </a:ext>
              </a:extLst>
            </p:cNvPr>
            <p:cNvCxnSpPr>
              <a:cxnSpLocks/>
            </p:cNvCxnSpPr>
            <p:nvPr/>
          </p:nvCxnSpPr>
          <p:spPr>
            <a:xfrm flipH="1">
              <a:off x="7704781" y="3417625"/>
              <a:ext cx="1454696" cy="183319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TextBox 28">
            <a:extLst>
              <a:ext uri="{FF2B5EF4-FFF2-40B4-BE49-F238E27FC236}">
                <a16:creationId xmlns:a16="http://schemas.microsoft.com/office/drawing/2014/main" id="{A99F7C8C-EFD6-CE06-7AC4-C83C2A4D5A73}"/>
              </a:ext>
            </a:extLst>
          </p:cNvPr>
          <p:cNvSpPr txBox="1"/>
          <p:nvPr/>
        </p:nvSpPr>
        <p:spPr>
          <a:xfrm>
            <a:off x="1216049" y="74017"/>
            <a:ext cx="6368485" cy="523220"/>
          </a:xfrm>
          <a:prstGeom prst="rect">
            <a:avLst/>
          </a:prstGeom>
          <a:noFill/>
        </p:spPr>
        <p:txBody>
          <a:bodyPr wrap="square" rtlCol="0">
            <a:spAutoFit/>
          </a:bodyPr>
          <a:lstStyle/>
          <a:p>
            <a:pPr algn="ctr"/>
            <a:r>
              <a:rPr lang="en-US" sz="2800" dirty="0"/>
              <a:t>Casualty Assistance Staff</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BE5509-D1A4-84AC-37E2-40FF34B12B8A}"/>
              </a:ext>
            </a:extLst>
          </p:cNvPr>
          <p:cNvSpPr txBox="1"/>
          <p:nvPr/>
        </p:nvSpPr>
        <p:spPr>
          <a:xfrm>
            <a:off x="1292551" y="1153682"/>
            <a:ext cx="6234158" cy="1200329"/>
          </a:xfrm>
          <a:prstGeom prst="rect">
            <a:avLst/>
          </a:prstGeom>
          <a:noFill/>
        </p:spPr>
        <p:txBody>
          <a:bodyPr wrap="square" rtlCol="0">
            <a:spAutoFit/>
          </a:bodyPr>
          <a:lstStyle/>
          <a:p>
            <a:pPr algn="ctr"/>
            <a:r>
              <a:rPr lang="en-US" sz="3600" dirty="0"/>
              <a:t>Your Military Retiree Federal Benefits</a:t>
            </a:r>
          </a:p>
        </p:txBody>
      </p:sp>
      <p:pic>
        <p:nvPicPr>
          <p:cNvPr id="5" name="Picture 4" descr="A picture containing text&#10;&#10;Description automatically generated">
            <a:extLst>
              <a:ext uri="{FF2B5EF4-FFF2-40B4-BE49-F238E27FC236}">
                <a16:creationId xmlns:a16="http://schemas.microsoft.com/office/drawing/2014/main" id="{82B75AC7-C635-178D-6DE1-63AEE63BA4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125" y="2532404"/>
            <a:ext cx="7143750" cy="38100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E1787B-5C61-54E2-33E2-360962B9919F}"/>
              </a:ext>
            </a:extLst>
          </p:cNvPr>
          <p:cNvSpPr txBox="1"/>
          <p:nvPr/>
        </p:nvSpPr>
        <p:spPr>
          <a:xfrm>
            <a:off x="683663" y="1555441"/>
            <a:ext cx="7426295" cy="3170099"/>
          </a:xfrm>
          <a:prstGeom prst="rect">
            <a:avLst/>
          </a:prstGeom>
          <a:noFill/>
        </p:spPr>
        <p:txBody>
          <a:bodyPr wrap="square" rtlCol="0">
            <a:spAutoFit/>
          </a:bodyPr>
          <a:lstStyle/>
          <a:p>
            <a:pPr algn="ctr"/>
            <a:r>
              <a:rPr lang="en-US" sz="2800" dirty="0"/>
              <a:t>Defense Finance and Accounting Service (DFAS) </a:t>
            </a:r>
          </a:p>
          <a:p>
            <a:endParaRPr lang="en-US" dirty="0"/>
          </a:p>
          <a:p>
            <a:pPr marL="285750" indent="-285750" algn="just">
              <a:buFont typeface="Arial" panose="020B0604020202020204" pitchFamily="34" charset="0"/>
              <a:buChar char="•"/>
            </a:pPr>
            <a:r>
              <a:rPr lang="en-US" dirty="0"/>
              <a:t>Contact DFAS to report the retiree's death and stop their retirement pay within the first couple of days. Retiree checks are paid in arrears, meaning on the 1st of each month for the prior month's pay. DFAS will take back the last retiree check sent if it is the month they passed or later. The Spouse/Surviving Next of Kin will have to apply to receive a prorated check for the month of the retiree's death.</a:t>
            </a:r>
          </a:p>
          <a:p>
            <a:r>
              <a:rPr lang="en-US" dirty="0"/>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1E4D1E-EADA-9D70-A6AC-C247F88B8185}"/>
              </a:ext>
            </a:extLst>
          </p:cNvPr>
          <p:cNvSpPr>
            <a:spLocks noGrp="1"/>
          </p:cNvSpPr>
          <p:nvPr>
            <p:ph idx="1"/>
          </p:nvPr>
        </p:nvSpPr>
        <p:spPr>
          <a:xfrm>
            <a:off x="712699" y="1090546"/>
            <a:ext cx="7602360" cy="4976968"/>
          </a:xfrm>
        </p:spPr>
        <p:txBody>
          <a:bodyPr/>
          <a:lstStyle/>
          <a:p>
            <a:pPr marL="0" indent="0" algn="ctr">
              <a:buNone/>
            </a:pPr>
            <a:r>
              <a:rPr lang="en-US" sz="2800" dirty="0">
                <a:latin typeface="Arial" panose="020B0604020202020204" pitchFamily="34" charset="0"/>
                <a:cs typeface="Arial" panose="020B0604020202020204" pitchFamily="34" charset="0"/>
              </a:rPr>
              <a:t>Defense Finance and Accounting Service (DFAS) </a:t>
            </a:r>
          </a:p>
          <a:p>
            <a:pPr marL="0" indent="0" algn="ctr">
              <a:buNone/>
            </a:pPr>
            <a:endParaRPr lang="en-US" sz="1800" b="1" dirty="0">
              <a:latin typeface="Arial" panose="020B0604020202020204" pitchFamily="34" charset="0"/>
              <a:cs typeface="Arial" panose="020B0604020202020204" pitchFamily="34" charset="0"/>
            </a:endParaRPr>
          </a:p>
          <a:p>
            <a:pPr marL="0" indent="0" algn="ctr">
              <a:buNone/>
            </a:pPr>
            <a:endParaRPr lang="en-US" sz="1800" b="1" dirty="0">
              <a:latin typeface="Arial" panose="020B0604020202020204" pitchFamily="34" charset="0"/>
              <a:cs typeface="Arial" panose="020B0604020202020204" pitchFamily="34" charset="0"/>
            </a:endParaRPr>
          </a:p>
          <a:p>
            <a:pPr marL="0" indent="0" algn="ctr">
              <a:buNone/>
            </a:pPr>
            <a:r>
              <a:rPr lang="en-US" sz="1800" b="1" dirty="0">
                <a:latin typeface="Arial" panose="020B0604020202020204" pitchFamily="34" charset="0"/>
                <a:cs typeface="Arial" panose="020B0604020202020204" pitchFamily="34" charset="0"/>
              </a:rPr>
              <a:t>SF 1174 - CLAIM FOR UNPAID COMPENSATION OF DECEASED MEMBER OF THE UNIFORMED SERVICES</a:t>
            </a:r>
          </a:p>
          <a:p>
            <a:endParaRPr lang="en-US" sz="18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1800" dirty="0">
                <a:latin typeface="Arial" panose="020B0604020202020204" pitchFamily="34" charset="0"/>
                <a:cs typeface="Arial" panose="020B0604020202020204" pitchFamily="34" charset="0"/>
              </a:rPr>
              <a:t> Used to apply for the final prorated check. DFAS will mail this form to the survivor approximately 45 days after reporting the death. A complete packet includes SF 117 4 Claim for Unpaid Compensation of a Deceased Member of the Uniformed Services and a copy of the death certificate. The Casualty Assistance Center can assist the family to properly fill out this document and file the application, as needed.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72D70F8-D44F-086A-830D-18E37E8A50BF}"/>
              </a:ext>
            </a:extLst>
          </p:cNvPr>
          <p:cNvSpPr txBox="1">
            <a:spLocks noGrp="1"/>
          </p:cNvSpPr>
          <p:nvPr>
            <p:ph idx="1"/>
          </p:nvPr>
        </p:nvSpPr>
        <p:spPr>
          <a:xfrm>
            <a:off x="685800" y="1302264"/>
            <a:ext cx="7772400" cy="4253472"/>
          </a:xfrm>
          <a:prstGeom prst="rect">
            <a:avLst/>
          </a:prstGeom>
          <a:noFill/>
        </p:spPr>
        <p:txBody>
          <a:bodyPr wrap="square" rtlCol="0">
            <a:spAutoFit/>
          </a:bodyPr>
          <a:lstStyle/>
          <a:p>
            <a:pPr marL="0" indent="0" algn="ctr">
              <a:buNone/>
            </a:pPr>
            <a:r>
              <a:rPr lang="en-US" sz="2800" b="1" dirty="0"/>
              <a:t> </a:t>
            </a:r>
            <a:r>
              <a:rPr lang="en-US" sz="2800" b="1" dirty="0">
                <a:latin typeface="Arial" panose="020B0604020202020204" pitchFamily="34" charset="0"/>
                <a:cs typeface="Arial" panose="020B0604020202020204" pitchFamily="34" charset="0"/>
              </a:rPr>
              <a:t>Survivor Benefit Plan </a:t>
            </a:r>
            <a:r>
              <a:rPr lang="en-US" sz="2800" dirty="0">
                <a:latin typeface="Arial" panose="020B0604020202020204" pitchFamily="34" charset="0"/>
                <a:cs typeface="Arial" panose="020B0604020202020204" pitchFamily="34" charset="0"/>
              </a:rPr>
              <a:t> </a:t>
            </a:r>
          </a:p>
          <a:p>
            <a:pPr marL="0" indent="0" algn="ctr">
              <a:buNone/>
            </a:pPr>
            <a:endParaRPr lang="en-US" dirty="0"/>
          </a:p>
          <a:p>
            <a:pPr marL="285750" indent="-285750" algn="just">
              <a:buFont typeface="Arial" panose="020B0604020202020204" pitchFamily="34" charset="0"/>
              <a:buChar char="•"/>
            </a:pPr>
            <a:r>
              <a:rPr lang="en-US" sz="1800" dirty="0">
                <a:latin typeface="Arial" panose="020B0604020202020204" pitchFamily="34" charset="0"/>
                <a:cs typeface="Arial" panose="020B0604020202020204" pitchFamily="34" charset="0"/>
              </a:rPr>
              <a:t>DFAS can confirm if the retiree was enrolled into this plan, as well as the plan chosen. If DFAS confirms enrollment into the SBP, they will mail the paperwork needed to the Survivor approximately 45 days after reporting the death. A complete packet includes a DD 2656-7 Verification of Survivor Annuity, W-4P Withholding Certificate for Pension or Annuity Payments, FMS 2231 Direct Deposit Fast Start, and a copy of the death certificate. The Casualty Assistance Center can assist the family to properly fill out this document and file the application, as needed.</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1">
      <a:dk1>
        <a:sysClr val="windowText" lastClr="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34253</TotalTime>
  <Words>2926</Words>
  <Application>Microsoft Office PowerPoint</Application>
  <PresentationFormat>On-screen Show (4:3)</PresentationFormat>
  <Paragraphs>168</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Brush Script MT</vt:lpstr>
      <vt:lpstr>Calibri</vt:lpstr>
      <vt:lpstr>Helvetica Neue</vt:lpstr>
      <vt:lpstr>Roboto</vt:lpstr>
      <vt:lpstr>Rockwell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“There is no more effective way of creating bitter enemies for the Army than by failing to do everything we can possibly do at a time of bereavement. Nor is there a more effective way of making friends for the Army than by showing we are personally interested in every fatality which occurs.”  - General George C. Marshall</vt:lpstr>
      <vt:lpstr>PowerPoint Presentation</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WZM</dc:creator>
  <cp:lastModifiedBy>Kelsey, Sarah Mae CIV USARMY ID-TRAINING (USA)</cp:lastModifiedBy>
  <cp:revision>2802</cp:revision>
  <cp:lastPrinted>2015-11-02T13:51:16Z</cp:lastPrinted>
  <dcterms:created xsi:type="dcterms:W3CDTF">2010-05-12T15:29:06Z</dcterms:created>
  <dcterms:modified xsi:type="dcterms:W3CDTF">2023-08-07T19:22:45Z</dcterms:modified>
</cp:coreProperties>
</file>